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78" r:id="rId12"/>
    <p:sldId id="266" r:id="rId13"/>
    <p:sldId id="267" r:id="rId14"/>
    <p:sldId id="268" r:id="rId15"/>
    <p:sldId id="269" r:id="rId16"/>
    <p:sldId id="270" r:id="rId17"/>
    <p:sldId id="271" r:id="rId18"/>
    <p:sldId id="272" r:id="rId19"/>
    <p:sldId id="273" r:id="rId20"/>
    <p:sldId id="274" r:id="rId21"/>
    <p:sldId id="275" r:id="rId22"/>
    <p:sldId id="279" r:id="rId23"/>
    <p:sldId id="280" r:id="rId24"/>
    <p:sldId id="281" r:id="rId25"/>
    <p:sldId id="282" r:id="rId26"/>
    <p:sldId id="283" r:id="rId27"/>
    <p:sldId id="284" r:id="rId28"/>
    <p:sldId id="285"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3" autoAdjust="0"/>
    <p:restoredTop sz="94660"/>
  </p:normalViewPr>
  <p:slideViewPr>
    <p:cSldViewPr snapToGrid="0">
      <p:cViewPr varScale="1">
        <p:scale>
          <a:sx n="76" d="100"/>
          <a:sy n="76" d="100"/>
        </p:scale>
        <p:origin x="192"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CB1E4A85-645C-48F4-9F69-D34170C0F143}" type="datetimeFigureOut">
              <a:rPr lang="en-AU" smtClean="0"/>
              <a:t>25/08/2017</a:t>
            </a:fld>
            <a:endParaRPr lang="en-AU"/>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n-AU"/>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3A9E4774-EB2D-4122-9528-2BBAC1752BBB}" type="slidenum">
              <a:rPr lang="en-AU" smtClean="0"/>
              <a:t>‹#›</a:t>
            </a:fld>
            <a:endParaRPr lang="en-AU"/>
          </a:p>
        </p:txBody>
      </p:sp>
    </p:spTree>
    <p:extLst>
      <p:ext uri="{BB962C8B-B14F-4D97-AF65-F5344CB8AC3E}">
        <p14:creationId xmlns:p14="http://schemas.microsoft.com/office/powerpoint/2010/main" val="2656446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1E4A85-645C-48F4-9F69-D34170C0F143}" type="datetimeFigureOut">
              <a:rPr lang="en-AU" smtClean="0"/>
              <a:t>25/08/2017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512113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1E4A85-645C-48F4-9F69-D34170C0F143}" type="datetimeFigureOut">
              <a:rPr lang="en-AU" smtClean="0"/>
              <a:t>25/08/2017</a:t>
            </a:fld>
            <a:endParaRPr lang="en-AU"/>
          </a:p>
        </p:txBody>
      </p:sp>
      <p:sp>
        <p:nvSpPr>
          <p:cNvPr id="5" name="Footer Placeholder 4"/>
          <p:cNvSpPr>
            <a:spLocks noGrp="1"/>
          </p:cNvSpPr>
          <p:nvPr>
            <p:ph type="ftr" sz="quarter" idx="11"/>
          </p:nvPr>
        </p:nvSpPr>
        <p:spPr/>
        <p:txBody>
          <a:bodyPr/>
          <a:lstStyle/>
          <a:p>
            <a:endParaRPr lang="en-AU"/>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1461154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B1E4A85-645C-48F4-9F69-D34170C0F143}" type="datetimeFigureOut">
              <a:rPr lang="en-AU" smtClean="0"/>
              <a:t>25/08/2017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2001540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B1E4A85-645C-48F4-9F69-D34170C0F143}" type="datetimeFigureOut">
              <a:rPr lang="en-AU" smtClean="0"/>
              <a:t>25/08/2017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2424395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B1E4A85-645C-48F4-9F69-D34170C0F143}" type="datetimeFigureOut">
              <a:rPr lang="en-AU" smtClean="0"/>
              <a:t>25/08/2017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370737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1E4A85-645C-48F4-9F69-D34170C0F143}" type="datetimeFigureOut">
              <a:rPr lang="en-AU" smtClean="0"/>
              <a:t>25/08/2017</a:t>
            </a:fld>
            <a:endParaRPr lang="en-AU"/>
          </a:p>
        </p:txBody>
      </p:sp>
      <p:sp>
        <p:nvSpPr>
          <p:cNvPr id="3" name="Footer Placeholder 2"/>
          <p:cNvSpPr>
            <a:spLocks noGrp="1"/>
          </p:cNvSpPr>
          <p:nvPr>
            <p:ph type="ftr" sz="quarter" idx="11"/>
          </p:nvPr>
        </p:nvSpPr>
        <p:spPr/>
        <p:txBody>
          <a:bodyPr/>
          <a:lstStyle/>
          <a:p>
            <a:endParaRPr lang="en-AU"/>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2118492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B1E4A85-645C-48F4-9F69-D34170C0F143}" type="datetimeFigureOut">
              <a:rPr lang="en-AU" smtClean="0"/>
              <a:t>25/08/2017</a:t>
            </a:fld>
            <a:endParaRPr lang="en-AU"/>
          </a:p>
        </p:txBody>
      </p:sp>
      <p:sp>
        <p:nvSpPr>
          <p:cNvPr id="6" name="Footer Placeholder 5"/>
          <p:cNvSpPr>
            <a:spLocks noGrp="1"/>
          </p:cNvSpPr>
          <p:nvPr>
            <p:ph type="ftr" sz="quarter" idx="11"/>
          </p:nvPr>
        </p:nvSpPr>
        <p:spPr/>
        <p:txBody>
          <a:bodyPr/>
          <a:lstStyle/>
          <a:p>
            <a:endParaRPr lang="en-AU"/>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1499613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B1E4A85-645C-48F4-9F69-D34170C0F143}" type="datetimeFigureOut">
              <a:rPr lang="en-AU" smtClean="0"/>
              <a:t>25/08/2017</a:t>
            </a:fld>
            <a:endParaRPr lang="en-AU"/>
          </a:p>
        </p:txBody>
      </p:sp>
      <p:sp>
        <p:nvSpPr>
          <p:cNvPr id="6" name="Footer Placeholder 5"/>
          <p:cNvSpPr>
            <a:spLocks noGrp="1"/>
          </p:cNvSpPr>
          <p:nvPr>
            <p:ph type="ftr" sz="quarter" idx="11"/>
          </p:nvPr>
        </p:nvSpPr>
        <p:spPr/>
        <p:txBody>
          <a:bodyPr/>
          <a:lstStyle/>
          <a:p>
            <a:endParaRPr lang="en-AU"/>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4099655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B1E4A85-645C-48F4-9F69-D34170C0F143}" type="datetimeFigureOut">
              <a:rPr lang="en-AU" smtClean="0"/>
              <a:t>25/08/2017</a:t>
            </a:fld>
            <a:endParaRPr lang="en-AU"/>
          </a:p>
        </p:txBody>
      </p:sp>
      <p:sp>
        <p:nvSpPr>
          <p:cNvPr id="6" name="Footer Placeholder 5"/>
          <p:cNvSpPr>
            <a:spLocks noGrp="1"/>
          </p:cNvSpPr>
          <p:nvPr>
            <p:ph type="ftr" sz="quarter" idx="11"/>
          </p:nvPr>
        </p:nvSpPr>
        <p:spPr/>
        <p:txBody>
          <a:bodyPr/>
          <a:lstStyle/>
          <a:p>
            <a:endParaRPr lang="en-AU"/>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3543890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CB1E4A85-645C-48F4-9F69-D34170C0F143}" type="datetimeFigureOut">
              <a:rPr lang="en-AU" smtClean="0"/>
              <a:t>25/08/2017</a:t>
            </a:fld>
            <a:endParaRPr lang="en-AU"/>
          </a:p>
        </p:txBody>
      </p:sp>
      <p:sp>
        <p:nvSpPr>
          <p:cNvPr id="5" name="Footer Placeholder 4"/>
          <p:cNvSpPr>
            <a:spLocks noGrp="1"/>
          </p:cNvSpPr>
          <p:nvPr>
            <p:ph type="ftr" sz="quarter" idx="11"/>
          </p:nvPr>
        </p:nvSpPr>
        <p:spPr/>
        <p:txBody>
          <a:bodyPr/>
          <a:lstStyle/>
          <a:p>
            <a:endParaRPr lang="en-AU"/>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3738685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CB1E4A85-645C-48F4-9F69-D34170C0F143}" type="datetimeFigureOut">
              <a:rPr lang="en-AU" smtClean="0"/>
              <a:t>25/08/2017</a:t>
            </a:fld>
            <a:endParaRPr lang="en-AU"/>
          </a:p>
        </p:txBody>
      </p:sp>
      <p:sp>
        <p:nvSpPr>
          <p:cNvPr id="5" name="Footer Placeholder 4"/>
          <p:cNvSpPr>
            <a:spLocks noGrp="1"/>
          </p:cNvSpPr>
          <p:nvPr>
            <p:ph type="ftr" sz="quarter" idx="11"/>
          </p:nvPr>
        </p:nvSpPr>
        <p:spPr/>
        <p:txBody>
          <a:bodyPr/>
          <a:lstStyle/>
          <a:p>
            <a:endParaRPr lang="en-AU"/>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3251414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1E4A85-645C-48F4-9F69-D34170C0F143}" type="datetimeFigureOut">
              <a:rPr lang="en-AU" smtClean="0"/>
              <a:t>25/08/2017</a:t>
            </a:fld>
            <a:endParaRPr lang="en-AU"/>
          </a:p>
        </p:txBody>
      </p:sp>
      <p:sp>
        <p:nvSpPr>
          <p:cNvPr id="5" name="Footer Placeholder 4"/>
          <p:cNvSpPr>
            <a:spLocks noGrp="1"/>
          </p:cNvSpPr>
          <p:nvPr>
            <p:ph type="ftr" sz="quarter" idx="11"/>
          </p:nvPr>
        </p:nvSpPr>
        <p:spPr/>
        <p:txBody>
          <a:bodyPr/>
          <a:lstStyle/>
          <a:p>
            <a:endParaRPr lang="en-AU"/>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414805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B1E4A85-645C-48F4-9F69-D34170C0F143}" type="datetimeFigureOut">
              <a:rPr lang="en-AU" smtClean="0"/>
              <a:t>25/08/2017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662298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B1E4A85-645C-48F4-9F69-D34170C0F143}" type="datetimeFigureOut">
              <a:rPr lang="en-AU" smtClean="0"/>
              <a:t>25/08/2017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3419125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1E4A85-645C-48F4-9F69-D34170C0F143}" type="datetimeFigureOut">
              <a:rPr lang="en-AU" smtClean="0"/>
              <a:t>25/08/2017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759817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1E4A85-645C-48F4-9F69-D34170C0F143}" type="datetimeFigureOut">
              <a:rPr lang="en-AU" smtClean="0"/>
              <a:t>25/08/2017</a:t>
            </a:fld>
            <a:endParaRPr lang="en-AU"/>
          </a:p>
        </p:txBody>
      </p:sp>
      <p:sp>
        <p:nvSpPr>
          <p:cNvPr id="5" name="Footer Placeholder 4"/>
          <p:cNvSpPr>
            <a:spLocks noGrp="1"/>
          </p:cNvSpPr>
          <p:nvPr>
            <p:ph type="ftr" sz="quarter" idx="11"/>
          </p:nvPr>
        </p:nvSpPr>
        <p:spPr/>
        <p:txBody>
          <a:bodyPr/>
          <a:lstStyle/>
          <a:p>
            <a:endParaRPr lang="en-AU"/>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E4774-EB2D-4122-9528-2BBAC1752BBB}" type="slidenum">
              <a:rPr lang="en-AU" smtClean="0"/>
              <a:t>‹#›</a:t>
            </a:fld>
            <a:endParaRPr lang="en-AU"/>
          </a:p>
        </p:txBody>
      </p:sp>
    </p:spTree>
    <p:extLst>
      <p:ext uri="{BB962C8B-B14F-4D97-AF65-F5344CB8AC3E}">
        <p14:creationId xmlns:p14="http://schemas.microsoft.com/office/powerpoint/2010/main" val="76326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AU"/>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B1E4A85-645C-48F4-9F69-D34170C0F143}" type="datetimeFigureOut">
              <a:rPr lang="en-AU" smtClean="0"/>
              <a:t>25/08/2017</a:t>
            </a:fld>
            <a:endParaRPr lang="en-AU"/>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A9E4774-EB2D-4122-9528-2BBAC1752BBB}" type="slidenum">
              <a:rPr lang="en-AU" smtClean="0"/>
              <a:t>‹#›</a:t>
            </a:fld>
            <a:endParaRPr lang="en-AU"/>
          </a:p>
        </p:txBody>
      </p:sp>
    </p:spTree>
    <p:extLst>
      <p:ext uri="{BB962C8B-B14F-4D97-AF65-F5344CB8AC3E}">
        <p14:creationId xmlns:p14="http://schemas.microsoft.com/office/powerpoint/2010/main" val="6593137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brendantoohey.com/htasa-2017/"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3EF3ms0PqYY" TargetMode="External"/><Relationship Id="rId2" Type="http://schemas.openxmlformats.org/officeDocument/2006/relationships/slideLayout" Target="../slideLayouts/slideLayout2.xml"/><Relationship Id="rId1" Type="http://schemas.openxmlformats.org/officeDocument/2006/relationships/video" Target="https://www.youtube.com/embed/3EF3ms0PqYY" TargetMode="External"/><Relationship Id="rId5" Type="http://schemas.openxmlformats.org/officeDocument/2006/relationships/image" Target="../media/image2.jpeg"/><Relationship Id="rId4" Type="http://schemas.openxmlformats.org/officeDocument/2006/relationships/hyperlink" Target="https://en.wikipedia.org/wiki/Mekon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2099733"/>
            <a:ext cx="9823596" cy="2677648"/>
          </a:xfrm>
        </p:spPr>
        <p:txBody>
          <a:bodyPr>
            <a:normAutofit fontScale="90000"/>
          </a:bodyPr>
          <a:lstStyle/>
          <a:p>
            <a:r>
              <a:rPr lang="en-AU" b="1" dirty="0"/>
              <a:t>‘The American War: Vietnamese perspectives on the 30 year War in Indo-China</a:t>
            </a:r>
            <a:r>
              <a:rPr lang="en-AU" b="1" dirty="0" smtClean="0"/>
              <a:t>’</a:t>
            </a:r>
            <a:endParaRPr lang="en-AU" dirty="0"/>
          </a:p>
        </p:txBody>
      </p:sp>
      <p:sp>
        <p:nvSpPr>
          <p:cNvPr id="3" name="Subtitle 2"/>
          <p:cNvSpPr>
            <a:spLocks noGrp="1"/>
          </p:cNvSpPr>
          <p:nvPr>
            <p:ph type="subTitle" idx="1"/>
          </p:nvPr>
        </p:nvSpPr>
        <p:spPr/>
        <p:txBody>
          <a:bodyPr>
            <a:normAutofit fontScale="77500" lnSpcReduction="20000"/>
          </a:bodyPr>
          <a:lstStyle/>
          <a:p>
            <a:r>
              <a:rPr lang="en-AU" dirty="0" smtClean="0"/>
              <a:t>HTASA 2017</a:t>
            </a:r>
          </a:p>
          <a:p>
            <a:r>
              <a:rPr lang="en-AU" dirty="0" smtClean="0"/>
              <a:t>Brendan Toohey</a:t>
            </a:r>
          </a:p>
          <a:p>
            <a:r>
              <a:rPr lang="en-AU" dirty="0" smtClean="0">
                <a:hlinkClick r:id="rId2"/>
              </a:rPr>
              <a:t>https://brendantoohey.com/htasa-2017/</a:t>
            </a:r>
            <a:r>
              <a:rPr lang="en-AU" dirty="0" smtClean="0"/>
              <a:t> </a:t>
            </a:r>
            <a:endParaRPr lang="en-AU" dirty="0"/>
          </a:p>
        </p:txBody>
      </p:sp>
    </p:spTree>
    <p:extLst>
      <p:ext uri="{BB962C8B-B14F-4D97-AF65-F5344CB8AC3E}">
        <p14:creationId xmlns:p14="http://schemas.microsoft.com/office/powerpoint/2010/main" val="35603864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The underlying goal for Ho </a:t>
            </a:r>
            <a:r>
              <a:rPr lang="en-AU" dirty="0" smtClean="0"/>
              <a:t>Chi Minh was </a:t>
            </a:r>
            <a:r>
              <a:rPr lang="en-AU" dirty="0"/>
              <a:t>always Vietnamese independence. </a:t>
            </a:r>
          </a:p>
        </p:txBody>
      </p:sp>
      <p:sp>
        <p:nvSpPr>
          <p:cNvPr id="3" name="Content Placeholder 2"/>
          <p:cNvSpPr>
            <a:spLocks noGrp="1"/>
          </p:cNvSpPr>
          <p:nvPr>
            <p:ph idx="1"/>
          </p:nvPr>
        </p:nvSpPr>
        <p:spPr>
          <a:xfrm>
            <a:off x="1154954" y="2603500"/>
            <a:ext cx="8761413" cy="3727932"/>
          </a:xfrm>
        </p:spPr>
        <p:txBody>
          <a:bodyPr/>
          <a:lstStyle/>
          <a:p>
            <a:pPr marL="0" indent="0">
              <a:buNone/>
            </a:pPr>
            <a:endParaRPr lang="en-AU" dirty="0" smtClean="0"/>
          </a:p>
          <a:p>
            <a:pPr marL="0" indent="0" algn="ctr">
              <a:buNone/>
            </a:pPr>
            <a:r>
              <a:rPr lang="en-AU" dirty="0"/>
              <a:t>patriotism, democracy, justice and </a:t>
            </a:r>
            <a:r>
              <a:rPr lang="en-AU" dirty="0" smtClean="0"/>
              <a:t>fraternity</a:t>
            </a:r>
          </a:p>
          <a:p>
            <a:pPr marL="0" indent="0" algn="ctr">
              <a:buNone/>
            </a:pPr>
            <a:r>
              <a:rPr lang="en-AU" dirty="0" smtClean="0"/>
              <a:t>independence</a:t>
            </a:r>
            <a:endParaRPr lang="en-AU" dirty="0"/>
          </a:p>
          <a:p>
            <a:pPr marL="0" indent="0" algn="ctr">
              <a:buNone/>
            </a:pPr>
            <a:r>
              <a:rPr lang="en-AU" dirty="0" smtClean="0"/>
              <a:t>vs</a:t>
            </a:r>
          </a:p>
          <a:p>
            <a:pPr marL="0" indent="0" algn="ctr">
              <a:buNone/>
            </a:pPr>
            <a:r>
              <a:rPr lang="en-AU" dirty="0" smtClean="0"/>
              <a:t>oppression and injustice</a:t>
            </a:r>
          </a:p>
          <a:p>
            <a:pPr marL="0" indent="0" algn="ctr">
              <a:buNone/>
            </a:pPr>
            <a:r>
              <a:rPr lang="en-AU" dirty="0" smtClean="0"/>
              <a:t>French colonialism</a:t>
            </a:r>
          </a:p>
          <a:p>
            <a:pPr marL="0" indent="0" algn="ctr">
              <a:buNone/>
            </a:pPr>
            <a:endParaRPr lang="en-AU" dirty="0"/>
          </a:p>
          <a:p>
            <a:pPr marL="0" indent="0" algn="ctr">
              <a:buNone/>
            </a:pPr>
            <a:endParaRPr lang="en-AU" dirty="0" smtClean="0">
              <a:solidFill>
                <a:srgbClr val="FF0000"/>
              </a:solidFill>
            </a:endParaRPr>
          </a:p>
          <a:p>
            <a:pPr marL="0" indent="0" algn="ctr">
              <a:buNone/>
            </a:pPr>
            <a:r>
              <a:rPr lang="en-AU" dirty="0" smtClean="0">
                <a:solidFill>
                  <a:srgbClr val="FF0000"/>
                </a:solidFill>
              </a:rPr>
              <a:t>Communism</a:t>
            </a:r>
            <a:endParaRPr lang="en-AU" dirty="0">
              <a:solidFill>
                <a:srgbClr val="FF0000"/>
              </a:solidFill>
            </a:endParaRPr>
          </a:p>
        </p:txBody>
      </p:sp>
      <p:sp>
        <p:nvSpPr>
          <p:cNvPr id="4" name="Down Arrow 3"/>
          <p:cNvSpPr/>
          <p:nvPr/>
        </p:nvSpPr>
        <p:spPr>
          <a:xfrm>
            <a:off x="5309826" y="4994514"/>
            <a:ext cx="446551" cy="84503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6815408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20"/>
            <a:ext cx="9452086" cy="728480"/>
          </a:xfrm>
        </p:spPr>
        <p:txBody>
          <a:bodyPr/>
          <a:lstStyle/>
          <a:p>
            <a:r>
              <a:rPr lang="en-AU" b="1" dirty="0"/>
              <a:t>Vietnam has been ‘socialist’ for </a:t>
            </a:r>
            <a:r>
              <a:rPr lang="en-AU" b="1" dirty="0" smtClean="0"/>
              <a:t>centuries</a:t>
            </a:r>
            <a:endParaRPr lang="en-AU" dirty="0"/>
          </a:p>
        </p:txBody>
      </p:sp>
      <p:sp>
        <p:nvSpPr>
          <p:cNvPr id="3" name="Content Placeholder 2"/>
          <p:cNvSpPr>
            <a:spLocks noGrp="1"/>
          </p:cNvSpPr>
          <p:nvPr>
            <p:ph idx="1"/>
          </p:nvPr>
        </p:nvSpPr>
        <p:spPr>
          <a:xfrm>
            <a:off x="1154954" y="2603499"/>
            <a:ext cx="10063788" cy="3772075"/>
          </a:xfrm>
        </p:spPr>
        <p:txBody>
          <a:bodyPr>
            <a:normAutofit/>
          </a:bodyPr>
          <a:lstStyle/>
          <a:p>
            <a:pPr marL="0" indent="0">
              <a:buNone/>
            </a:pPr>
            <a:r>
              <a:rPr lang="en-AU" dirty="0" smtClean="0"/>
              <a:t>Marx: </a:t>
            </a:r>
            <a:r>
              <a:rPr lang="en-AU" dirty="0"/>
              <a:t>slavery – serfdom – capitalism economic progress </a:t>
            </a:r>
            <a:endParaRPr lang="en-AU" dirty="0" smtClean="0"/>
          </a:p>
          <a:p>
            <a:pPr marL="0" indent="0">
              <a:buNone/>
            </a:pPr>
            <a:r>
              <a:rPr lang="en-AU" dirty="0" smtClean="0"/>
              <a:t>This had not happened in Vietnam</a:t>
            </a:r>
          </a:p>
          <a:p>
            <a:pPr marL="0" indent="0">
              <a:buNone/>
            </a:pPr>
            <a:endParaRPr lang="en-AU" dirty="0" smtClean="0"/>
          </a:p>
          <a:p>
            <a:pPr marL="0" indent="0">
              <a:buNone/>
            </a:pPr>
            <a:r>
              <a:rPr lang="en-AU" dirty="0" smtClean="0"/>
              <a:t>Community </a:t>
            </a:r>
            <a:r>
              <a:rPr lang="en-AU" dirty="0"/>
              <a:t>ownership of paddy fields were popular:</a:t>
            </a:r>
          </a:p>
          <a:p>
            <a:pPr lvl="0"/>
            <a:r>
              <a:rPr lang="en-AU" i="1" dirty="0" err="1"/>
              <a:t>Quan</a:t>
            </a:r>
            <a:r>
              <a:rPr lang="en-AU" i="1" dirty="0"/>
              <a:t> </a:t>
            </a:r>
            <a:r>
              <a:rPr lang="en-AU" i="1" dirty="0" err="1"/>
              <a:t>dien</a:t>
            </a:r>
            <a:r>
              <a:rPr lang="en-AU" dirty="0"/>
              <a:t>: owned by the State, controlled by village management or ‘mandarins’ (bureaucrats) who could collect rent</a:t>
            </a:r>
          </a:p>
          <a:p>
            <a:r>
              <a:rPr lang="en-AU" i="1" dirty="0"/>
              <a:t>Cong </a:t>
            </a:r>
            <a:r>
              <a:rPr lang="en-AU" i="1" dirty="0" err="1"/>
              <a:t>dien</a:t>
            </a:r>
            <a:r>
              <a:rPr lang="en-AU" i="1" dirty="0"/>
              <a:t>: </a:t>
            </a:r>
            <a:r>
              <a:rPr lang="en-AU" dirty="0"/>
              <a:t>owned and managed by the village, ‘ownership’ was given to young men in return for rent from the crops. </a:t>
            </a:r>
            <a:endParaRPr lang="en-AU" dirty="0" smtClean="0"/>
          </a:p>
          <a:p>
            <a:pPr marL="0" indent="0">
              <a:buNone/>
            </a:pPr>
            <a:endParaRPr lang="en-AU" dirty="0" smtClean="0"/>
          </a:p>
          <a:p>
            <a:pPr marL="0" indent="0">
              <a:buNone/>
            </a:pPr>
            <a:r>
              <a:rPr lang="en-AU" dirty="0" smtClean="0"/>
              <a:t>Regional cooperation to fight and harness floods – waterways &amp; dyke system</a:t>
            </a:r>
            <a:endParaRPr lang="en-AU" dirty="0"/>
          </a:p>
        </p:txBody>
      </p:sp>
    </p:spTree>
    <p:extLst>
      <p:ext uri="{BB962C8B-B14F-4D97-AF65-F5344CB8AC3E}">
        <p14:creationId xmlns:p14="http://schemas.microsoft.com/office/powerpoint/2010/main" val="23132198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Culture unites </a:t>
            </a:r>
            <a:r>
              <a:rPr lang="en-AU" b="1" dirty="0" smtClean="0"/>
              <a:t>Vietnam</a:t>
            </a:r>
            <a:endParaRPr lang="en-AU" dirty="0"/>
          </a:p>
        </p:txBody>
      </p:sp>
      <p:sp>
        <p:nvSpPr>
          <p:cNvPr id="3" name="Content Placeholder 2"/>
          <p:cNvSpPr>
            <a:spLocks noGrp="1"/>
          </p:cNvSpPr>
          <p:nvPr>
            <p:ph idx="1"/>
          </p:nvPr>
        </p:nvSpPr>
        <p:spPr/>
        <p:txBody>
          <a:bodyPr>
            <a:normAutofit fontScale="92500" lnSpcReduction="20000"/>
          </a:bodyPr>
          <a:lstStyle/>
          <a:p>
            <a:pPr marL="0" indent="0">
              <a:lnSpc>
                <a:spcPct val="120000"/>
              </a:lnSpc>
              <a:buNone/>
            </a:pPr>
            <a:r>
              <a:rPr lang="en-AU" sz="1900" dirty="0"/>
              <a:t>Each region, and most of the sub-ethnic groups within them, have a similar creation story:</a:t>
            </a:r>
          </a:p>
          <a:p>
            <a:pPr marL="0" indent="0">
              <a:buNone/>
            </a:pPr>
            <a:endParaRPr lang="en-AU" i="1" dirty="0" smtClean="0"/>
          </a:p>
          <a:p>
            <a:pPr marL="400050" lvl="1" indent="0">
              <a:lnSpc>
                <a:spcPct val="150000"/>
              </a:lnSpc>
              <a:buNone/>
            </a:pPr>
            <a:r>
              <a:rPr lang="en-AU" sz="2000" i="1" dirty="0" smtClean="0"/>
              <a:t>A </a:t>
            </a:r>
            <a:r>
              <a:rPr lang="en-AU" sz="2000" i="1" dirty="0"/>
              <a:t>bundle, or gourd, or sac containing one hundred eggs which hatched into one hundred men who set forth all over the land to build the country. This mythical image implies the strength of national solidarity was highly regarded at the very first stages of the founding of the nation.</a:t>
            </a:r>
            <a:endParaRPr lang="en-AU" sz="2000" dirty="0"/>
          </a:p>
          <a:p>
            <a:pPr marL="0" indent="0" algn="r">
              <a:buNone/>
            </a:pPr>
            <a:r>
              <a:rPr lang="en-AU" dirty="0"/>
              <a:t>Song </a:t>
            </a:r>
            <a:r>
              <a:rPr lang="en-AU" dirty="0" err="1"/>
              <a:t>Thanh</a:t>
            </a:r>
            <a:r>
              <a:rPr lang="en-AU" dirty="0"/>
              <a:t>, p. 31</a:t>
            </a:r>
          </a:p>
          <a:p>
            <a:pPr marL="0" indent="0">
              <a:buNone/>
            </a:pPr>
            <a:endParaRPr lang="en-AU" dirty="0"/>
          </a:p>
        </p:txBody>
      </p:sp>
    </p:spTree>
    <p:extLst>
      <p:ext uri="{BB962C8B-B14F-4D97-AF65-F5344CB8AC3E}">
        <p14:creationId xmlns:p14="http://schemas.microsoft.com/office/powerpoint/2010/main" val="29100102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19"/>
            <a:ext cx="8761413" cy="962861"/>
          </a:xfrm>
        </p:spPr>
        <p:txBody>
          <a:bodyPr/>
          <a:lstStyle/>
          <a:p>
            <a:r>
              <a:rPr lang="en-AU" dirty="0" smtClean="0"/>
              <a:t>Democracy &amp; education leads to a virtuous citizenry</a:t>
            </a:r>
            <a:endParaRPr lang="en-AU" dirty="0"/>
          </a:p>
        </p:txBody>
      </p:sp>
      <p:sp>
        <p:nvSpPr>
          <p:cNvPr id="3" name="Content Placeholder 2"/>
          <p:cNvSpPr>
            <a:spLocks noGrp="1"/>
          </p:cNvSpPr>
          <p:nvPr>
            <p:ph idx="1"/>
          </p:nvPr>
        </p:nvSpPr>
        <p:spPr>
          <a:xfrm>
            <a:off x="1154954" y="2603500"/>
            <a:ext cx="10517835" cy="3416300"/>
          </a:xfrm>
        </p:spPr>
        <p:txBody>
          <a:bodyPr>
            <a:normAutofit fontScale="92500" lnSpcReduction="10000"/>
          </a:bodyPr>
          <a:lstStyle/>
          <a:p>
            <a:pPr marL="0" indent="0">
              <a:lnSpc>
                <a:spcPct val="150000"/>
              </a:lnSpc>
              <a:buNone/>
            </a:pPr>
            <a:r>
              <a:rPr lang="en-AU" i="1" dirty="0"/>
              <a:t>To love one’s country, one’s family, to revere the ancestors, to value justice and righteousness, to be fond of science, to appreciate sages’ words, to cherish one’s race, to respect common sense, to hate luxury, not to be greedy for money, to scorn violence, to think little of hardship and sacrifices – these are virtues taught in sages’ books, registered in tradition and set up as laws; now, these are the characteristics of the Annamese man which have taken shape throughout many generations who made themselves live up to these virtues; any common Annamese displays these characteristics.</a:t>
            </a:r>
            <a:endParaRPr lang="en-AU" dirty="0"/>
          </a:p>
          <a:p>
            <a:pPr marL="0" indent="0">
              <a:buNone/>
            </a:pPr>
            <a:r>
              <a:rPr lang="en-AU" i="1" dirty="0"/>
              <a:t>Ho Chi Minh’s Collected Works, Vol 1, pp. 425-426</a:t>
            </a:r>
            <a:endParaRPr lang="en-AU" dirty="0"/>
          </a:p>
          <a:p>
            <a:pPr marL="0" indent="0" algn="r">
              <a:buNone/>
            </a:pPr>
            <a:r>
              <a:rPr lang="en-AU" dirty="0"/>
              <a:t>Song </a:t>
            </a:r>
            <a:r>
              <a:rPr lang="en-AU" dirty="0" err="1"/>
              <a:t>Thanh</a:t>
            </a:r>
            <a:r>
              <a:rPr lang="en-AU" dirty="0"/>
              <a:t>, p. 34</a:t>
            </a:r>
          </a:p>
          <a:p>
            <a:pPr marL="0" indent="0">
              <a:buNone/>
            </a:pPr>
            <a:endParaRPr lang="en-AU" dirty="0"/>
          </a:p>
        </p:txBody>
      </p:sp>
    </p:spTree>
    <p:extLst>
      <p:ext uri="{BB962C8B-B14F-4D97-AF65-F5344CB8AC3E}">
        <p14:creationId xmlns:p14="http://schemas.microsoft.com/office/powerpoint/2010/main" val="1146776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Confucianism</a:t>
            </a:r>
            <a:endParaRPr lang="en-AU" dirty="0"/>
          </a:p>
        </p:txBody>
      </p:sp>
      <p:sp>
        <p:nvSpPr>
          <p:cNvPr id="3" name="Content Placeholder 2"/>
          <p:cNvSpPr>
            <a:spLocks noGrp="1"/>
          </p:cNvSpPr>
          <p:nvPr>
            <p:ph idx="1"/>
          </p:nvPr>
        </p:nvSpPr>
        <p:spPr/>
        <p:txBody>
          <a:bodyPr/>
          <a:lstStyle/>
          <a:p>
            <a:pPr>
              <a:lnSpc>
                <a:spcPct val="150000"/>
              </a:lnSpc>
            </a:pPr>
            <a:r>
              <a:rPr lang="en-AU" dirty="0"/>
              <a:t>‘Heaven generated the people first, and the established the King to serve them. Anyone who wants to govern a country must win the people’s hearts. Confucianism preaches commending the spirit of serving the common people, considering mandarins as the people’s servants. If a country is in peace, it is due to the people’s merits and when the country is not in peace, it is the King’s responsibility and only the King should be punished.’</a:t>
            </a:r>
          </a:p>
          <a:p>
            <a:pPr marL="0" indent="0" algn="r">
              <a:buNone/>
            </a:pPr>
            <a:r>
              <a:rPr lang="en-AU" dirty="0"/>
              <a:t>Song </a:t>
            </a:r>
            <a:r>
              <a:rPr lang="en-AU" dirty="0" err="1"/>
              <a:t>Thanh</a:t>
            </a:r>
            <a:r>
              <a:rPr lang="en-AU" dirty="0"/>
              <a:t>, p. 35</a:t>
            </a:r>
          </a:p>
          <a:p>
            <a:pPr marL="0" indent="0">
              <a:buNone/>
            </a:pPr>
            <a:endParaRPr lang="en-AU" dirty="0"/>
          </a:p>
        </p:txBody>
      </p:sp>
    </p:spTree>
    <p:extLst>
      <p:ext uri="{BB962C8B-B14F-4D97-AF65-F5344CB8AC3E}">
        <p14:creationId xmlns:p14="http://schemas.microsoft.com/office/powerpoint/2010/main" val="28927762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‘Do unto others…’</a:t>
            </a:r>
            <a:endParaRPr lang="en-AU" dirty="0"/>
          </a:p>
        </p:txBody>
      </p:sp>
      <p:sp>
        <p:nvSpPr>
          <p:cNvPr id="3" name="Content Placeholder 2"/>
          <p:cNvSpPr>
            <a:spLocks noGrp="1"/>
          </p:cNvSpPr>
          <p:nvPr>
            <p:ph idx="1"/>
          </p:nvPr>
        </p:nvSpPr>
        <p:spPr/>
        <p:txBody>
          <a:bodyPr/>
          <a:lstStyle/>
          <a:p>
            <a:pPr marL="0" indent="0">
              <a:lnSpc>
                <a:spcPct val="150000"/>
              </a:lnSpc>
              <a:buNone/>
            </a:pPr>
            <a:r>
              <a:rPr lang="en-AU" sz="2400" i="1" dirty="0"/>
              <a:t>As France wants democracy, it has no reason to prevent Viet Nam from wanting it. </a:t>
            </a:r>
            <a:endParaRPr lang="en-AU" sz="2400" i="1" dirty="0" smtClean="0"/>
          </a:p>
          <a:p>
            <a:pPr marL="0" indent="0">
              <a:lnSpc>
                <a:spcPct val="150000"/>
              </a:lnSpc>
              <a:buNone/>
            </a:pPr>
            <a:r>
              <a:rPr lang="en-AU" sz="2400" i="1" dirty="0" smtClean="0"/>
              <a:t>As France </a:t>
            </a:r>
            <a:r>
              <a:rPr lang="en-AU" sz="2400" i="1" dirty="0"/>
              <a:t>wants independence, it has no reason to prevent Viet Nam from being independent.	</a:t>
            </a:r>
            <a:endParaRPr lang="en-AU" sz="2400" i="1" dirty="0" smtClean="0"/>
          </a:p>
          <a:p>
            <a:pPr marL="0" indent="0">
              <a:lnSpc>
                <a:spcPct val="150000"/>
              </a:lnSpc>
              <a:buNone/>
            </a:pPr>
            <a:r>
              <a:rPr lang="en-AU" dirty="0" smtClean="0"/>
              <a:t>Ho </a:t>
            </a:r>
            <a:r>
              <a:rPr lang="en-AU" dirty="0"/>
              <a:t>Chi Minh’s Collected Works, Vol 4, p. 267</a:t>
            </a:r>
          </a:p>
          <a:p>
            <a:pPr marL="0" indent="0" algn="r">
              <a:buNone/>
            </a:pPr>
            <a:r>
              <a:rPr lang="en-AU" dirty="0"/>
              <a:t>Song </a:t>
            </a:r>
            <a:r>
              <a:rPr lang="en-AU" dirty="0" err="1"/>
              <a:t>Thanh</a:t>
            </a:r>
            <a:r>
              <a:rPr lang="en-AU" dirty="0"/>
              <a:t>, p. 37</a:t>
            </a:r>
          </a:p>
          <a:p>
            <a:pPr marL="0" indent="0">
              <a:buNone/>
            </a:pPr>
            <a:endParaRPr lang="en-AU" dirty="0"/>
          </a:p>
        </p:txBody>
      </p:sp>
    </p:spTree>
    <p:extLst>
      <p:ext uri="{BB962C8B-B14F-4D97-AF65-F5344CB8AC3E}">
        <p14:creationId xmlns:p14="http://schemas.microsoft.com/office/powerpoint/2010/main" val="38995281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HCM &amp; Marxism-Leninism</a:t>
            </a:r>
            <a:endParaRPr lang="en-AU" dirty="0"/>
          </a:p>
        </p:txBody>
      </p:sp>
      <p:sp>
        <p:nvSpPr>
          <p:cNvPr id="3" name="Content Placeholder 2"/>
          <p:cNvSpPr>
            <a:spLocks noGrp="1"/>
          </p:cNvSpPr>
          <p:nvPr>
            <p:ph idx="1"/>
          </p:nvPr>
        </p:nvSpPr>
        <p:spPr>
          <a:xfrm>
            <a:off x="517109" y="2603500"/>
            <a:ext cx="11187211" cy="3416300"/>
          </a:xfrm>
        </p:spPr>
        <p:txBody>
          <a:bodyPr/>
          <a:lstStyle/>
          <a:p>
            <a:r>
              <a:rPr lang="en-AU" dirty="0"/>
              <a:t>Vietnamese economic and social progress was impossible under French colonialism </a:t>
            </a:r>
          </a:p>
          <a:p>
            <a:r>
              <a:rPr lang="en-AU" dirty="0" smtClean="0"/>
              <a:t>Mostly agrarian poor, some self-interested capitalists</a:t>
            </a:r>
          </a:p>
          <a:p>
            <a:r>
              <a:rPr lang="en-AU" dirty="0" smtClean="0"/>
              <a:t>French-educated intelligentsia – impossible to apply effective change in Vietnam</a:t>
            </a:r>
          </a:p>
          <a:p>
            <a:r>
              <a:rPr lang="en-AU" dirty="0" smtClean="0"/>
              <a:t>Japan a potential model</a:t>
            </a:r>
          </a:p>
          <a:p>
            <a:r>
              <a:rPr lang="en-AU" dirty="0" smtClean="0"/>
              <a:t>United States oppressed African-Americans (still)</a:t>
            </a:r>
          </a:p>
          <a:p>
            <a:r>
              <a:rPr lang="en-AU" dirty="0" smtClean="0"/>
              <a:t>Irish agitating for independence from Britain</a:t>
            </a:r>
          </a:p>
          <a:p>
            <a:r>
              <a:rPr lang="en-AU" dirty="0" smtClean="0"/>
              <a:t>Ignored at Paris Peace Conference</a:t>
            </a:r>
          </a:p>
          <a:p>
            <a:r>
              <a:rPr lang="en-AU" dirty="0" smtClean="0"/>
              <a:t>Russian communists had successfully revolted</a:t>
            </a:r>
            <a:endParaRPr lang="en-AU" dirty="0"/>
          </a:p>
        </p:txBody>
      </p:sp>
    </p:spTree>
    <p:extLst>
      <p:ext uri="{BB962C8B-B14F-4D97-AF65-F5344CB8AC3E}">
        <p14:creationId xmlns:p14="http://schemas.microsoft.com/office/powerpoint/2010/main" val="28211474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Vietnamese communism</a:t>
            </a:r>
            <a:endParaRPr lang="en-AU" dirty="0"/>
          </a:p>
        </p:txBody>
      </p:sp>
      <p:sp>
        <p:nvSpPr>
          <p:cNvPr id="3" name="Content Placeholder 2"/>
          <p:cNvSpPr>
            <a:spLocks noGrp="1"/>
          </p:cNvSpPr>
          <p:nvPr>
            <p:ph idx="1"/>
          </p:nvPr>
        </p:nvSpPr>
        <p:spPr>
          <a:xfrm>
            <a:off x="1154954" y="2308860"/>
            <a:ext cx="10026126" cy="3416300"/>
          </a:xfrm>
        </p:spPr>
        <p:txBody>
          <a:bodyPr>
            <a:normAutofit fontScale="92500" lnSpcReduction="20000"/>
          </a:bodyPr>
          <a:lstStyle/>
          <a:p>
            <a:r>
              <a:rPr lang="en-AU" i="1" dirty="0"/>
              <a:t>This is what we need, this is the way to our liberation. Only socialism and communism can liberate the world’s oppressed peoples and workers from the yoke of slavery.</a:t>
            </a:r>
            <a:br>
              <a:rPr lang="en-AU" i="1" dirty="0"/>
            </a:br>
            <a:r>
              <a:rPr lang="en-AU" i="1" dirty="0"/>
              <a:t>						</a:t>
            </a:r>
            <a:r>
              <a:rPr lang="en-AU" dirty="0"/>
              <a:t>Ho Chi Minh’s Collected Works, </a:t>
            </a:r>
            <a:r>
              <a:rPr lang="en-AU" dirty="0" err="1"/>
              <a:t>vol</a:t>
            </a:r>
            <a:r>
              <a:rPr lang="en-AU" dirty="0"/>
              <a:t> 6, p. </a:t>
            </a:r>
            <a:r>
              <a:rPr lang="en-AU" dirty="0" smtClean="0"/>
              <a:t>479 [</a:t>
            </a:r>
            <a:r>
              <a:rPr lang="en-AU" dirty="0"/>
              <a:t>Song </a:t>
            </a:r>
            <a:r>
              <a:rPr lang="en-AU" dirty="0" err="1"/>
              <a:t>Thanh</a:t>
            </a:r>
            <a:r>
              <a:rPr lang="en-AU" dirty="0"/>
              <a:t>, p. </a:t>
            </a:r>
            <a:r>
              <a:rPr lang="en-AU" dirty="0" smtClean="0"/>
              <a:t>51]</a:t>
            </a:r>
            <a:endParaRPr lang="en-AU" dirty="0"/>
          </a:p>
          <a:p>
            <a:pPr marL="0" indent="0">
              <a:buNone/>
            </a:pPr>
            <a:endParaRPr lang="en-AU" dirty="0"/>
          </a:p>
          <a:p>
            <a:r>
              <a:rPr lang="en-AU" i="1" dirty="0"/>
              <a:t>You must know how to apply these theories and practices to the conditions in which the peasants are the fundamental masses, and the struggle must be carried out not against capitalism, but against the vestiges of feudalism.</a:t>
            </a:r>
            <a:br>
              <a:rPr lang="en-AU" i="1" dirty="0"/>
            </a:br>
            <a:r>
              <a:rPr lang="en-AU" dirty="0"/>
              <a:t>						Lenin’s Collected Works, </a:t>
            </a:r>
            <a:r>
              <a:rPr lang="en-AU" dirty="0" err="1"/>
              <a:t>vol</a:t>
            </a:r>
            <a:r>
              <a:rPr lang="en-AU" dirty="0"/>
              <a:t> 4, </a:t>
            </a:r>
            <a:r>
              <a:rPr lang="en-AU" dirty="0" smtClean="0"/>
              <a:t>p.232 [</a:t>
            </a:r>
            <a:r>
              <a:rPr lang="en-AU" dirty="0"/>
              <a:t>Song </a:t>
            </a:r>
            <a:r>
              <a:rPr lang="en-AU" dirty="0" err="1"/>
              <a:t>Thanh</a:t>
            </a:r>
            <a:r>
              <a:rPr lang="en-AU" dirty="0"/>
              <a:t>, p. </a:t>
            </a:r>
            <a:r>
              <a:rPr lang="en-AU" dirty="0" smtClean="0"/>
              <a:t>52]</a:t>
            </a:r>
          </a:p>
          <a:p>
            <a:pPr marL="0" indent="0">
              <a:buNone/>
            </a:pPr>
            <a:endParaRPr lang="en-AU" dirty="0"/>
          </a:p>
          <a:p>
            <a:r>
              <a:rPr lang="en-AU" i="1" dirty="0"/>
              <a:t>The class struggle here, in Viet Nam, did not take place in the same way as in Western countries [and so it is necessary to supplement] the historical bases of Marxism-Leninism by adding documents not available in Marx’s time.</a:t>
            </a:r>
            <a:br>
              <a:rPr lang="en-AU" i="1" dirty="0"/>
            </a:br>
            <a:r>
              <a:rPr lang="en-AU" i="1" dirty="0"/>
              <a:t>						</a:t>
            </a:r>
            <a:r>
              <a:rPr lang="en-AU" dirty="0"/>
              <a:t>Ho Chi Minh’s Collected Works, </a:t>
            </a:r>
            <a:r>
              <a:rPr lang="en-AU" dirty="0" err="1"/>
              <a:t>vol</a:t>
            </a:r>
            <a:r>
              <a:rPr lang="en-AU" dirty="0"/>
              <a:t> 1, p. </a:t>
            </a:r>
            <a:r>
              <a:rPr lang="en-AU" dirty="0" smtClean="0"/>
              <a:t>465 [Song </a:t>
            </a:r>
            <a:r>
              <a:rPr lang="en-AU" dirty="0" err="1"/>
              <a:t>Thanh</a:t>
            </a:r>
            <a:r>
              <a:rPr lang="en-AU" dirty="0"/>
              <a:t>, p. </a:t>
            </a:r>
            <a:r>
              <a:rPr lang="en-AU" dirty="0" smtClean="0"/>
              <a:t>53-54]</a:t>
            </a:r>
            <a:endParaRPr lang="en-AU" dirty="0"/>
          </a:p>
          <a:p>
            <a:endParaRPr lang="en-AU" dirty="0"/>
          </a:p>
        </p:txBody>
      </p:sp>
    </p:spTree>
    <p:extLst>
      <p:ext uri="{BB962C8B-B14F-4D97-AF65-F5344CB8AC3E}">
        <p14:creationId xmlns:p14="http://schemas.microsoft.com/office/powerpoint/2010/main" val="1744851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HCM: from patriot </a:t>
            </a:r>
            <a:r>
              <a:rPr lang="en-AU" smtClean="0"/>
              <a:t>to communist</a:t>
            </a:r>
            <a:endParaRPr lang="en-AU"/>
          </a:p>
        </p:txBody>
      </p:sp>
      <p:sp>
        <p:nvSpPr>
          <p:cNvPr id="3" name="Content Placeholder 2"/>
          <p:cNvSpPr>
            <a:spLocks noGrp="1"/>
          </p:cNvSpPr>
          <p:nvPr>
            <p:ph idx="1"/>
          </p:nvPr>
        </p:nvSpPr>
        <p:spPr>
          <a:xfrm>
            <a:off x="513080" y="2603500"/>
            <a:ext cx="10033000" cy="3705860"/>
          </a:xfrm>
        </p:spPr>
        <p:txBody>
          <a:bodyPr>
            <a:normAutofit fontScale="85000" lnSpcReduction="20000"/>
          </a:bodyPr>
          <a:lstStyle/>
          <a:p>
            <a:pPr marL="0" indent="0">
              <a:lnSpc>
                <a:spcPct val="150000"/>
              </a:lnSpc>
              <a:buNone/>
            </a:pPr>
            <a:r>
              <a:rPr lang="en-AU" sz="2100" dirty="0"/>
              <a:t>Ho Chi Minh’s path from patriotism to Marxism-Leninism is that of a logical development appropriate to the application and development of Vietnamese revolutionary theory. The creative contribution of Ho Chi Minh lies in the fact he kept his stand on the general truth of Marxism-Leninism. At the same time, starting from history and the national tradition of fairness, he knew how to outline a strategic and tactical path for the Vietnamese revolution. By helping the Vietnamese people to overcome initial difficulties with the least errors possible, to make the nation avoid unnecessary trials, sacrifices and losses, he would lead the Vietnamese revolution from one victory to another</a:t>
            </a:r>
            <a:r>
              <a:rPr lang="en-AU" sz="2100" dirty="0" smtClean="0"/>
              <a:t>.</a:t>
            </a:r>
          </a:p>
          <a:p>
            <a:pPr marL="0" indent="0">
              <a:lnSpc>
                <a:spcPct val="150000"/>
              </a:lnSpc>
              <a:buNone/>
            </a:pPr>
            <a:r>
              <a:rPr lang="en-AU" dirty="0"/>
              <a:t/>
            </a:r>
            <a:br>
              <a:rPr lang="en-AU" dirty="0"/>
            </a:br>
            <a:r>
              <a:rPr lang="en-AU" dirty="0"/>
              <a:t>				Song </a:t>
            </a:r>
            <a:r>
              <a:rPr lang="en-AU" dirty="0" err="1"/>
              <a:t>Thanh</a:t>
            </a:r>
            <a:r>
              <a:rPr lang="en-AU" dirty="0"/>
              <a:t>,</a:t>
            </a:r>
            <a:r>
              <a:rPr lang="en-AU" i="1" dirty="0"/>
              <a:t> Ho Chi Minh: A brilliant thinker</a:t>
            </a:r>
            <a:r>
              <a:rPr lang="en-AU" dirty="0"/>
              <a:t>, The </a:t>
            </a:r>
            <a:r>
              <a:rPr lang="en-AU" dirty="0" err="1"/>
              <a:t>Gioi</a:t>
            </a:r>
            <a:r>
              <a:rPr lang="en-AU" dirty="0"/>
              <a:t> Publishers, Vietnam, 2012, p. </a:t>
            </a:r>
            <a:r>
              <a:rPr lang="en-AU" dirty="0" smtClean="0"/>
              <a:t>61</a:t>
            </a:r>
            <a:endParaRPr lang="en-AU" dirty="0"/>
          </a:p>
        </p:txBody>
      </p:sp>
    </p:spTree>
    <p:extLst>
      <p:ext uri="{BB962C8B-B14F-4D97-AF65-F5344CB8AC3E}">
        <p14:creationId xmlns:p14="http://schemas.microsoft.com/office/powerpoint/2010/main" val="10424666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Founding of the National Liberation Front </a:t>
            </a:r>
            <a:endParaRPr lang="en-AU" dirty="0"/>
          </a:p>
        </p:txBody>
      </p:sp>
      <p:sp>
        <p:nvSpPr>
          <p:cNvPr id="3" name="Text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35278537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20"/>
            <a:ext cx="9380966" cy="728480"/>
          </a:xfrm>
        </p:spPr>
        <p:txBody>
          <a:bodyPr/>
          <a:lstStyle/>
          <a:p>
            <a:r>
              <a:rPr lang="en-AU" b="1" dirty="0" smtClean="0"/>
              <a:t>Context: 1958 – Ngo </a:t>
            </a:r>
            <a:r>
              <a:rPr lang="en-AU" b="1" dirty="0" err="1" smtClean="0"/>
              <a:t>Dinh</a:t>
            </a:r>
            <a:r>
              <a:rPr lang="en-AU" b="1" dirty="0" smtClean="0"/>
              <a:t> Diem</a:t>
            </a:r>
            <a:endParaRPr lang="en-AU" dirty="0"/>
          </a:p>
        </p:txBody>
      </p:sp>
      <p:sp>
        <p:nvSpPr>
          <p:cNvPr id="3" name="Content Placeholder 2"/>
          <p:cNvSpPr>
            <a:spLocks noGrp="1"/>
          </p:cNvSpPr>
          <p:nvPr>
            <p:ph idx="1"/>
          </p:nvPr>
        </p:nvSpPr>
        <p:spPr>
          <a:xfrm>
            <a:off x="1154954" y="2603500"/>
            <a:ext cx="10640806" cy="3701676"/>
          </a:xfrm>
        </p:spPr>
        <p:txBody>
          <a:bodyPr>
            <a:normAutofit/>
          </a:bodyPr>
          <a:lstStyle/>
          <a:p>
            <a:pPr marL="0" indent="0">
              <a:buNone/>
            </a:pPr>
            <a:r>
              <a:rPr lang="en-AU" dirty="0"/>
              <a:t>By 1958, Ngo </a:t>
            </a:r>
            <a:r>
              <a:rPr lang="en-AU" dirty="0" err="1"/>
              <a:t>Dinh</a:t>
            </a:r>
            <a:r>
              <a:rPr lang="en-AU" dirty="0"/>
              <a:t> Diem ‘had exhausted the patient hopefulness that had initially greeted his presidency. From the first he had moved ruthlessly to consolidate his personal power, crushing the private army of the </a:t>
            </a:r>
            <a:r>
              <a:rPr lang="en-AU" dirty="0" err="1"/>
              <a:t>Binh</a:t>
            </a:r>
            <a:r>
              <a:rPr lang="en-AU" dirty="0"/>
              <a:t> </a:t>
            </a:r>
            <a:r>
              <a:rPr lang="en-AU" dirty="0" err="1"/>
              <a:t>Xuyen</a:t>
            </a:r>
            <a:r>
              <a:rPr lang="en-AU" dirty="0"/>
              <a:t> (South VN crime syndicate), then subduing the armed religious sects. From there he attacked those suspected of communist sympathies in what was called the To </a:t>
            </a:r>
            <a:r>
              <a:rPr lang="en-AU" dirty="0" err="1"/>
              <a:t>Cang</a:t>
            </a:r>
            <a:r>
              <a:rPr lang="en-AU" dirty="0"/>
              <a:t> (‘Denounce the Communists’) campaign, jailing and executing thousands who had fought against the French. Each of these moves was carried out with surprising energy, and in their own terms they succeeded. As he surveyed the political landscape three years after assuming power, Diem could see no well-organized </a:t>
            </a:r>
            <a:r>
              <a:rPr lang="en-AU" dirty="0" err="1"/>
              <a:t>centers</a:t>
            </a:r>
            <a:r>
              <a:rPr lang="en-AU" dirty="0"/>
              <a:t> of opposition to his rule. The National Assembly was wholly dominated by his brother’s National Revolutionary Movement, the troublesome private armies had been severely handled, the Communist-dominated resistance veterans were cowed and in disarray</a:t>
            </a:r>
            <a:r>
              <a:rPr lang="en-AU" dirty="0" smtClean="0"/>
              <a:t>.”</a:t>
            </a:r>
            <a:br>
              <a:rPr lang="en-AU" dirty="0" smtClean="0"/>
            </a:br>
            <a:r>
              <a:rPr lang="en-AU" dirty="0"/>
              <a:t/>
            </a:r>
            <a:br>
              <a:rPr lang="en-AU" dirty="0"/>
            </a:br>
            <a:r>
              <a:rPr lang="en-AU" dirty="0"/>
              <a:t>						Truong </a:t>
            </a:r>
            <a:r>
              <a:rPr lang="en-AU" dirty="0" err="1"/>
              <a:t>Nhu</a:t>
            </a:r>
            <a:r>
              <a:rPr lang="en-AU" dirty="0"/>
              <a:t> Tang, </a:t>
            </a:r>
            <a:r>
              <a:rPr lang="en-AU" i="1" dirty="0"/>
              <a:t>A Vietcong Memoir</a:t>
            </a:r>
            <a:r>
              <a:rPr lang="en-AU" dirty="0"/>
              <a:t>, p. 63</a:t>
            </a:r>
          </a:p>
        </p:txBody>
      </p:sp>
    </p:spTree>
    <p:extLst>
      <p:ext uri="{BB962C8B-B14F-4D97-AF65-F5344CB8AC3E}">
        <p14:creationId xmlns:p14="http://schemas.microsoft.com/office/powerpoint/2010/main" val="23035306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 revolutionary awakes</a:t>
            </a:r>
            <a:endParaRPr lang="en-AU" dirty="0"/>
          </a:p>
        </p:txBody>
      </p:sp>
      <p:sp>
        <p:nvSpPr>
          <p:cNvPr id="3" name="Content Placeholder 2"/>
          <p:cNvSpPr>
            <a:spLocks noGrp="1"/>
          </p:cNvSpPr>
          <p:nvPr>
            <p:ph idx="1"/>
          </p:nvPr>
        </p:nvSpPr>
        <p:spPr>
          <a:xfrm>
            <a:off x="1154954" y="2603500"/>
            <a:ext cx="10463305" cy="3416300"/>
          </a:xfrm>
        </p:spPr>
        <p:txBody>
          <a:bodyPr>
            <a:normAutofit/>
          </a:bodyPr>
          <a:lstStyle/>
          <a:p>
            <a:pPr marL="0" indent="0">
              <a:lnSpc>
                <a:spcPct val="150000"/>
              </a:lnSpc>
              <a:buNone/>
            </a:pPr>
            <a:r>
              <a:rPr lang="en-AU" dirty="0"/>
              <a:t>As far as I was concerned, this situation was intolerable. Replacing the French despots with a Vietnamese one was not a significant advance. It would never lead to either the broad economic progress or the national dignity which I (along with many others) had been brooding about for years… A shameful, century-long era had just been violently closed out, and a new nation was taking shape before our eyes… If we were not to be allowed a say about it from within the government, we would have to speak from without.</a:t>
            </a:r>
            <a:br>
              <a:rPr lang="en-AU" dirty="0"/>
            </a:br>
            <a:r>
              <a:rPr lang="en-AU" dirty="0"/>
              <a:t>					Truong </a:t>
            </a:r>
            <a:r>
              <a:rPr lang="en-AU" dirty="0" err="1"/>
              <a:t>Nhu</a:t>
            </a:r>
            <a:r>
              <a:rPr lang="en-AU" dirty="0"/>
              <a:t> Tang, </a:t>
            </a:r>
            <a:r>
              <a:rPr lang="en-AU" i="1" dirty="0"/>
              <a:t>A Vietcong Memoir</a:t>
            </a:r>
            <a:r>
              <a:rPr lang="en-AU" dirty="0"/>
              <a:t>, pp. 65-66</a:t>
            </a:r>
          </a:p>
        </p:txBody>
      </p:sp>
    </p:spTree>
    <p:extLst>
      <p:ext uri="{BB962C8B-B14F-4D97-AF65-F5344CB8AC3E}">
        <p14:creationId xmlns:p14="http://schemas.microsoft.com/office/powerpoint/2010/main" val="17660782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first ‘VC’</a:t>
            </a:r>
            <a:endParaRPr lang="en-AU" dirty="0"/>
          </a:p>
        </p:txBody>
      </p:sp>
      <p:sp>
        <p:nvSpPr>
          <p:cNvPr id="3" name="Content Placeholder 2"/>
          <p:cNvSpPr>
            <a:spLocks noGrp="1"/>
          </p:cNvSpPr>
          <p:nvPr>
            <p:ph idx="1"/>
          </p:nvPr>
        </p:nvSpPr>
        <p:spPr>
          <a:xfrm>
            <a:off x="657412" y="2603500"/>
            <a:ext cx="10871200" cy="3416300"/>
          </a:xfrm>
        </p:spPr>
        <p:txBody>
          <a:bodyPr>
            <a:normAutofit/>
          </a:bodyPr>
          <a:lstStyle/>
          <a:p>
            <a:r>
              <a:rPr lang="en-AU" dirty="0" smtClean="0"/>
              <a:t>still </a:t>
            </a:r>
            <a:r>
              <a:rPr lang="en-AU" dirty="0"/>
              <a:t>saw themselves very much as Southerners, despite the ongoing desire for independence, </a:t>
            </a:r>
            <a:endParaRPr lang="en-AU" dirty="0" smtClean="0"/>
          </a:p>
          <a:p>
            <a:r>
              <a:rPr lang="en-AU" dirty="0" smtClean="0"/>
              <a:t>viewed </a:t>
            </a:r>
            <a:r>
              <a:rPr lang="en-AU" dirty="0"/>
              <a:t>Ho Chi Minh as the ‘spiritual father’ of Vietnamese nationalism. </a:t>
            </a:r>
            <a:endParaRPr lang="en-AU" dirty="0" smtClean="0"/>
          </a:p>
          <a:p>
            <a:r>
              <a:rPr lang="en-AU" dirty="0" smtClean="0"/>
              <a:t>If </a:t>
            </a:r>
            <a:r>
              <a:rPr lang="en-AU" dirty="0"/>
              <a:t>Diem had have shown a desire for independence and government for the people, Truong was in no doubt the NLF and other organisations would have rallied behind him. </a:t>
            </a:r>
            <a:endParaRPr lang="en-AU" dirty="0" smtClean="0"/>
          </a:p>
          <a:p>
            <a:r>
              <a:rPr lang="en-AU" dirty="0" smtClean="0"/>
              <a:t>However</a:t>
            </a:r>
            <a:r>
              <a:rPr lang="en-AU" dirty="0"/>
              <a:t>, ‘the South Vietnamese nationalists were driven to action by his contempt for the principles of independence and social progress in which they believed. In this sense, the Southern revolution was generated of itself, out of the emotions, conscience, and aspirations of the Southern people.’ Truong p. 68</a:t>
            </a:r>
          </a:p>
          <a:p>
            <a:pPr marL="0" indent="0">
              <a:buNone/>
            </a:pPr>
            <a:endParaRPr lang="en-AU" dirty="0"/>
          </a:p>
        </p:txBody>
      </p:sp>
    </p:spTree>
    <p:extLst>
      <p:ext uri="{BB962C8B-B14F-4D97-AF65-F5344CB8AC3E}">
        <p14:creationId xmlns:p14="http://schemas.microsoft.com/office/powerpoint/2010/main" val="42031163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pPr marL="0" indent="0">
              <a:buNone/>
            </a:pPr>
            <a:r>
              <a:rPr lang="en-AU" dirty="0"/>
              <a:t>We were allies in this fight, or so I believed. We needed each other, and the closest ties of background, family, and patriotism united us in respect for each other’s purposes. … I was not the only one whom time would disabuse [of this conclusion].</a:t>
            </a:r>
            <a:br>
              <a:rPr lang="en-AU" dirty="0"/>
            </a:br>
            <a:r>
              <a:rPr lang="en-AU" dirty="0"/>
              <a:t>					Truong </a:t>
            </a:r>
            <a:r>
              <a:rPr lang="en-AU" dirty="0" err="1"/>
              <a:t>Nhu</a:t>
            </a:r>
            <a:r>
              <a:rPr lang="en-AU" dirty="0"/>
              <a:t> Tang, </a:t>
            </a:r>
            <a:r>
              <a:rPr lang="en-AU" i="1" dirty="0"/>
              <a:t>A Vietcong Memoir</a:t>
            </a:r>
            <a:r>
              <a:rPr lang="en-AU" dirty="0"/>
              <a:t>, p. 69</a:t>
            </a:r>
          </a:p>
          <a:p>
            <a:pPr marL="0" indent="0">
              <a:buNone/>
            </a:pPr>
            <a:endParaRPr lang="en-AU" dirty="0" smtClean="0"/>
          </a:p>
          <a:p>
            <a:pPr marL="0" indent="0">
              <a:buNone/>
            </a:pPr>
            <a:endParaRPr lang="en-AU" dirty="0"/>
          </a:p>
        </p:txBody>
      </p:sp>
    </p:spTree>
    <p:extLst>
      <p:ext uri="{BB962C8B-B14F-4D97-AF65-F5344CB8AC3E}">
        <p14:creationId xmlns:p14="http://schemas.microsoft.com/office/powerpoint/2010/main" val="1790975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Objectives of NLF</a:t>
            </a:r>
            <a:endParaRPr lang="en-AU" dirty="0"/>
          </a:p>
        </p:txBody>
      </p:sp>
      <p:sp>
        <p:nvSpPr>
          <p:cNvPr id="3" name="Content Placeholder 2"/>
          <p:cNvSpPr>
            <a:spLocks noGrp="1"/>
          </p:cNvSpPr>
          <p:nvPr>
            <p:ph idx="1"/>
          </p:nvPr>
        </p:nvSpPr>
        <p:spPr>
          <a:xfrm>
            <a:off x="508000" y="2283013"/>
            <a:ext cx="11092329" cy="4380752"/>
          </a:xfrm>
        </p:spPr>
        <p:txBody>
          <a:bodyPr>
            <a:normAutofit lnSpcReduction="10000"/>
          </a:bodyPr>
          <a:lstStyle/>
          <a:p>
            <a:pPr lvl="0">
              <a:buFont typeface="+mj-lt"/>
              <a:buAutoNum type="arabicPeriod"/>
            </a:pPr>
            <a:r>
              <a:rPr lang="en-AU" dirty="0"/>
              <a:t>Bring a sense of unity to the different classes of people in the South, regardless of their position in society or their political or religious views.</a:t>
            </a:r>
          </a:p>
          <a:p>
            <a:pPr lvl="0">
              <a:buFont typeface="+mj-lt"/>
              <a:buAutoNum type="arabicPeriod"/>
            </a:pPr>
            <a:r>
              <a:rPr lang="en-AU" dirty="0"/>
              <a:t>Overthrow the Diem regime.</a:t>
            </a:r>
          </a:p>
          <a:p>
            <a:pPr lvl="0">
              <a:buFont typeface="+mj-lt"/>
              <a:buAutoNum type="arabicPeriod"/>
            </a:pPr>
            <a:r>
              <a:rPr lang="en-AU" dirty="0"/>
              <a:t>Achieve the withdrawal of American advisers, and an end to American interference in the self-determination of the South Vietnamese people.</a:t>
            </a:r>
          </a:p>
          <a:p>
            <a:pPr lvl="0">
              <a:buFont typeface="+mj-lt"/>
              <a:buAutoNum type="arabicPeriod"/>
            </a:pPr>
            <a:r>
              <a:rPr lang="en-AU" dirty="0"/>
              <a:t>Defend and protect the rights of Vietnamese citizens, including democratic freedoms and respect for private property rights.</a:t>
            </a:r>
          </a:p>
          <a:p>
            <a:pPr lvl="0">
              <a:buFont typeface="+mj-lt"/>
              <a:buAutoNum type="arabicPeriod"/>
            </a:pPr>
            <a:r>
              <a:rPr lang="en-AU" dirty="0"/>
              <a:t>Carry out a ‘land to the tiller’ policy.</a:t>
            </a:r>
          </a:p>
          <a:p>
            <a:pPr lvl="0">
              <a:buFont typeface="+mj-lt"/>
              <a:buAutoNum type="arabicPeriod"/>
            </a:pPr>
            <a:r>
              <a:rPr lang="en-AU" dirty="0"/>
              <a:t>Build an independent economy.</a:t>
            </a:r>
          </a:p>
          <a:p>
            <a:pPr lvl="0">
              <a:buFont typeface="+mj-lt"/>
              <a:buAutoNum type="arabicPeriod"/>
            </a:pPr>
            <a:r>
              <a:rPr lang="en-AU" dirty="0"/>
              <a:t>Establish and educational system that will protect Vietnamese traditions and culture.</a:t>
            </a:r>
          </a:p>
          <a:p>
            <a:pPr lvl="0">
              <a:buFont typeface="+mj-lt"/>
              <a:buAutoNum type="arabicPeriod"/>
            </a:pPr>
            <a:r>
              <a:rPr lang="en-AU" dirty="0"/>
              <a:t>Establish a pluralistic national government, nonaligned and neutral.</a:t>
            </a:r>
          </a:p>
          <a:p>
            <a:pPr lvl="0">
              <a:buFont typeface="+mj-lt"/>
              <a:buAutoNum type="arabicPeriod"/>
            </a:pPr>
            <a:r>
              <a:rPr lang="en-AU" dirty="0"/>
              <a:t>Unify the North and the South on the basis of mutual interest through negotiations, without war. </a:t>
            </a:r>
          </a:p>
          <a:p>
            <a:pPr>
              <a:buFont typeface="+mj-lt"/>
              <a:buAutoNum type="arabicPeriod"/>
            </a:pPr>
            <a:endParaRPr lang="en-AU" dirty="0"/>
          </a:p>
        </p:txBody>
      </p:sp>
    </p:spTree>
    <p:extLst>
      <p:ext uri="{BB962C8B-B14F-4D97-AF65-F5344CB8AC3E}">
        <p14:creationId xmlns:p14="http://schemas.microsoft.com/office/powerpoint/2010/main" val="198249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“Liberate the South”</a:t>
            </a:r>
            <a:endParaRPr lang="en-AU" dirty="0"/>
          </a:p>
        </p:txBody>
      </p:sp>
      <p:sp>
        <p:nvSpPr>
          <p:cNvPr id="3" name="Content Placeholder 2"/>
          <p:cNvSpPr>
            <a:spLocks noGrp="1"/>
          </p:cNvSpPr>
          <p:nvPr>
            <p:ph idx="1"/>
          </p:nvPr>
        </p:nvSpPr>
        <p:spPr>
          <a:xfrm>
            <a:off x="907218" y="2477993"/>
            <a:ext cx="8761413" cy="3416300"/>
          </a:xfrm>
        </p:spPr>
        <p:txBody>
          <a:bodyPr>
            <a:normAutofit fontScale="85000" lnSpcReduction="20000"/>
          </a:bodyPr>
          <a:lstStyle/>
          <a:p>
            <a:pPr marL="0" indent="0">
              <a:buNone/>
            </a:pPr>
            <a:r>
              <a:rPr lang="en-AU" b="1" dirty="0"/>
              <a:t/>
            </a:r>
            <a:br>
              <a:rPr lang="en-AU" b="1" dirty="0"/>
            </a:br>
            <a:r>
              <a:rPr lang="en-AU" u="sng" dirty="0">
                <a:hlinkClick r:id="rId3"/>
              </a:rPr>
              <a:t>https://www.youtube.com/watch?v=3EF3ms0PqYY</a:t>
            </a:r>
            <a:r>
              <a:rPr lang="en-AU" dirty="0"/>
              <a:t> </a:t>
            </a:r>
          </a:p>
          <a:p>
            <a:pPr marL="0" indent="0">
              <a:buNone/>
            </a:pPr>
            <a:r>
              <a:rPr lang="en-AU" dirty="0"/>
              <a:t>To liberate the South, we decided to advance,</a:t>
            </a:r>
            <a:br>
              <a:rPr lang="en-AU" dirty="0"/>
            </a:br>
            <a:r>
              <a:rPr lang="en-AU" dirty="0"/>
              <a:t>To exterminate the American imperialists, and destroy the country sellers.</a:t>
            </a:r>
            <a:br>
              <a:rPr lang="en-AU" dirty="0"/>
            </a:br>
            <a:r>
              <a:rPr lang="en-AU" dirty="0"/>
              <a:t>Oh bones have broken, and blood has fallen, the hatred is rising high.</a:t>
            </a:r>
            <a:br>
              <a:rPr lang="en-AU" dirty="0"/>
            </a:br>
            <a:r>
              <a:rPr lang="en-AU" dirty="0"/>
              <a:t>Our country has been separated for so long.</a:t>
            </a:r>
            <a:br>
              <a:rPr lang="en-AU" dirty="0"/>
            </a:br>
            <a:r>
              <a:rPr lang="en-AU" dirty="0"/>
              <a:t>Here, the sacred </a:t>
            </a:r>
            <a:r>
              <a:rPr lang="en-AU" u="sng" dirty="0">
                <a:hlinkClick r:id="rId4" tooltip="Mekong"/>
              </a:rPr>
              <a:t>Mekong</a:t>
            </a:r>
            <a:r>
              <a:rPr lang="en-AU" dirty="0"/>
              <a:t>, here, glorious Truong Son Mountains</a:t>
            </a:r>
            <a:br>
              <a:rPr lang="en-AU" dirty="0"/>
            </a:br>
            <a:r>
              <a:rPr lang="en-AU" dirty="0"/>
              <a:t>Are urging us to advance to kill the enemy,</a:t>
            </a:r>
            <a:br>
              <a:rPr lang="en-AU" dirty="0"/>
            </a:br>
            <a:r>
              <a:rPr lang="en-AU" dirty="0"/>
              <a:t>Shoulder to shoulder, under a common flag.</a:t>
            </a:r>
          </a:p>
          <a:p>
            <a:pPr marL="0" indent="0">
              <a:buNone/>
            </a:pPr>
            <a:r>
              <a:rPr lang="en-AU" dirty="0"/>
              <a:t>Arise! Ye brave people of the South!</a:t>
            </a:r>
            <a:br>
              <a:rPr lang="en-AU" dirty="0"/>
            </a:br>
            <a:r>
              <a:rPr lang="en-AU" dirty="0"/>
              <a:t>Arise! Let us go through these storms.</a:t>
            </a:r>
            <a:br>
              <a:rPr lang="en-AU" dirty="0"/>
            </a:br>
            <a:r>
              <a:rPr lang="en-AU" dirty="0"/>
              <a:t>We'll save the homeland, to the end we'll sacrifice!</a:t>
            </a:r>
            <a:br>
              <a:rPr lang="en-AU" dirty="0"/>
            </a:br>
            <a:r>
              <a:rPr lang="en-AU" dirty="0"/>
              <a:t>Hold your swords and guns, let us go forward!</a:t>
            </a:r>
            <a:br>
              <a:rPr lang="en-AU" dirty="0"/>
            </a:br>
            <a:r>
              <a:rPr lang="en-AU" dirty="0"/>
              <a:t>The chance is coming up, the sun shines everywhere.</a:t>
            </a:r>
            <a:br>
              <a:rPr lang="en-AU" dirty="0"/>
            </a:br>
            <a:r>
              <a:rPr lang="en-AU" dirty="0"/>
              <a:t>We'll build up our nation, forever shining.</a:t>
            </a:r>
          </a:p>
          <a:p>
            <a:pPr marL="0" indent="0">
              <a:buNone/>
            </a:pPr>
            <a:endParaRPr lang="en-AU" dirty="0"/>
          </a:p>
        </p:txBody>
      </p:sp>
      <p:pic>
        <p:nvPicPr>
          <p:cNvPr id="4" name="3EF3ms0PqYY"/>
          <p:cNvPicPr>
            <a:picLocks noRot="1" noChangeAspect="1"/>
          </p:cNvPicPr>
          <p:nvPr>
            <a:videoFile r:link="rId1"/>
          </p:nvPr>
        </p:nvPicPr>
        <p:blipFill>
          <a:blip r:embed="rId5"/>
          <a:stretch>
            <a:fillRect/>
          </a:stretch>
        </p:blipFill>
        <p:spPr>
          <a:xfrm>
            <a:off x="7348134" y="3889649"/>
            <a:ext cx="4071881" cy="2290433"/>
          </a:xfrm>
          <a:prstGeom prst="rect">
            <a:avLst/>
          </a:prstGeom>
        </p:spPr>
      </p:pic>
    </p:spTree>
    <p:extLst>
      <p:ext uri="{BB962C8B-B14F-4D97-AF65-F5344CB8AC3E}">
        <p14:creationId xmlns:p14="http://schemas.microsoft.com/office/powerpoint/2010/main" val="27476593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20"/>
            <a:ext cx="9429375" cy="728480"/>
          </a:xfrm>
        </p:spPr>
        <p:txBody>
          <a:bodyPr/>
          <a:lstStyle/>
          <a:p>
            <a:r>
              <a:rPr lang="en-AU" dirty="0" smtClean="0"/>
              <a:t>The Political War: </a:t>
            </a:r>
            <a:r>
              <a:rPr lang="en-AU" dirty="0" err="1" smtClean="0"/>
              <a:t>Vietnamization</a:t>
            </a:r>
            <a:r>
              <a:rPr lang="en-AU" dirty="0" smtClean="0"/>
              <a:t> &amp; PRG</a:t>
            </a:r>
            <a:endParaRPr lang="en-AU" dirty="0"/>
          </a:p>
        </p:txBody>
      </p:sp>
      <p:sp>
        <p:nvSpPr>
          <p:cNvPr id="3" name="Content Placeholder 2"/>
          <p:cNvSpPr>
            <a:spLocks noGrp="1"/>
          </p:cNvSpPr>
          <p:nvPr>
            <p:ph idx="1"/>
          </p:nvPr>
        </p:nvSpPr>
        <p:spPr>
          <a:xfrm>
            <a:off x="591672" y="2603500"/>
            <a:ext cx="11002682" cy="3416300"/>
          </a:xfrm>
        </p:spPr>
        <p:txBody>
          <a:bodyPr/>
          <a:lstStyle/>
          <a:p>
            <a:pPr marL="0" indent="0">
              <a:buNone/>
            </a:pPr>
            <a:r>
              <a:rPr lang="en-AU" dirty="0" smtClean="0"/>
              <a:t>‘</a:t>
            </a:r>
            <a:r>
              <a:rPr lang="en-AU" dirty="0" err="1" smtClean="0"/>
              <a:t>Vietnamization</a:t>
            </a:r>
            <a:r>
              <a:rPr lang="en-AU" dirty="0" smtClean="0"/>
              <a:t>’ was good politics for Nixon as he could show a withdrawal from a war unpopular at home, while still supporting the </a:t>
            </a:r>
            <a:r>
              <a:rPr lang="en-AU" dirty="0" err="1" smtClean="0"/>
              <a:t>Thieu</a:t>
            </a:r>
            <a:r>
              <a:rPr lang="en-AU" dirty="0" smtClean="0"/>
              <a:t> regime and be seen to be fighting communism.</a:t>
            </a:r>
          </a:p>
          <a:p>
            <a:pPr marL="0" indent="0">
              <a:buNone/>
            </a:pPr>
            <a:r>
              <a:rPr lang="en-AU" dirty="0" smtClean="0"/>
              <a:t>How could the NLF counter this?</a:t>
            </a:r>
            <a:endParaRPr lang="en-AU" dirty="0"/>
          </a:p>
        </p:txBody>
      </p:sp>
    </p:spTree>
    <p:extLst>
      <p:ext uri="{BB962C8B-B14F-4D97-AF65-F5344CB8AC3E}">
        <p14:creationId xmlns:p14="http://schemas.microsoft.com/office/powerpoint/2010/main" val="37819034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19"/>
            <a:ext cx="8761413" cy="836737"/>
          </a:xfrm>
        </p:spPr>
        <p:txBody>
          <a:bodyPr/>
          <a:lstStyle/>
          <a:p>
            <a:r>
              <a:rPr lang="en-AU" dirty="0" smtClean="0"/>
              <a:t>Provisional Revolutionary Government</a:t>
            </a:r>
            <a:endParaRPr lang="en-AU" dirty="0"/>
          </a:p>
        </p:txBody>
      </p:sp>
      <p:sp>
        <p:nvSpPr>
          <p:cNvPr id="3" name="Content Placeholder 2"/>
          <p:cNvSpPr>
            <a:spLocks noGrp="1"/>
          </p:cNvSpPr>
          <p:nvPr>
            <p:ph idx="1"/>
          </p:nvPr>
        </p:nvSpPr>
        <p:spPr>
          <a:xfrm>
            <a:off x="634825" y="2527265"/>
            <a:ext cx="11086353" cy="3816779"/>
          </a:xfrm>
        </p:spPr>
        <p:txBody>
          <a:bodyPr>
            <a:normAutofit/>
          </a:bodyPr>
          <a:lstStyle/>
          <a:p>
            <a:pPr marL="0" indent="0">
              <a:lnSpc>
                <a:spcPts val="2700"/>
              </a:lnSpc>
              <a:buNone/>
            </a:pPr>
            <a:r>
              <a:rPr lang="en-AU" sz="2000" dirty="0" smtClean="0"/>
              <a:t>“</a:t>
            </a:r>
            <a:r>
              <a:rPr lang="en-AU" sz="2000" dirty="0" err="1" smtClean="0"/>
              <a:t>Vietnamization</a:t>
            </a:r>
            <a:r>
              <a:rPr lang="en-AU" sz="2000" dirty="0"/>
              <a:t>, as we saw it, was a political </a:t>
            </a:r>
            <a:r>
              <a:rPr lang="en-AU" sz="2000" dirty="0" err="1"/>
              <a:t>maneuver</a:t>
            </a:r>
            <a:r>
              <a:rPr lang="en-AU" sz="2000" dirty="0"/>
              <a:t> meant to strike at us by hamstringing opposition to the war in the international and domestic American arenas. We decided to respond by countering this threat on precisely the same battlefields. We had long been developing plans to set up formal NLF governmental structures at regional and lower levels; we now moved to create a central political entity that could treat with Saigon on the basis of formal, legal standing. Such a new governmental unit would bring many domestic advantages, of course, but, more important, resistance in the South would now acquire a new international stature. </a:t>
            </a:r>
          </a:p>
          <a:p>
            <a:pPr marL="0" indent="0" algn="r">
              <a:buNone/>
            </a:pPr>
            <a:r>
              <a:rPr lang="en-AU" sz="2400" dirty="0" smtClean="0"/>
              <a:t>[</a:t>
            </a:r>
            <a:r>
              <a:rPr lang="en-AU" sz="2400" dirty="0" err="1" smtClean="0"/>
              <a:t>cont</a:t>
            </a:r>
            <a:r>
              <a:rPr lang="en-AU" sz="2400" dirty="0" smtClean="0"/>
              <a:t>…]</a:t>
            </a:r>
            <a:endParaRPr lang="en-AU" sz="2400" dirty="0"/>
          </a:p>
        </p:txBody>
      </p:sp>
    </p:spTree>
    <p:extLst>
      <p:ext uri="{BB962C8B-B14F-4D97-AF65-F5344CB8AC3E}">
        <p14:creationId xmlns:p14="http://schemas.microsoft.com/office/powerpoint/2010/main" val="30430637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Diplomatic warfare</a:t>
            </a:r>
            <a:endParaRPr lang="en-AU" dirty="0"/>
          </a:p>
        </p:txBody>
      </p:sp>
      <p:sp>
        <p:nvSpPr>
          <p:cNvPr id="3" name="Content Placeholder 2"/>
          <p:cNvSpPr>
            <a:spLocks noGrp="1"/>
          </p:cNvSpPr>
          <p:nvPr>
            <p:ph idx="1"/>
          </p:nvPr>
        </p:nvSpPr>
        <p:spPr>
          <a:xfrm>
            <a:off x="513976" y="2235200"/>
            <a:ext cx="11199906" cy="4219388"/>
          </a:xfrm>
        </p:spPr>
        <p:txBody>
          <a:bodyPr>
            <a:normAutofit/>
          </a:bodyPr>
          <a:lstStyle/>
          <a:p>
            <a:pPr marL="0" indent="0">
              <a:lnSpc>
                <a:spcPts val="2400"/>
              </a:lnSpc>
              <a:buNone/>
            </a:pPr>
            <a:r>
              <a:rPr lang="en-AU" sz="2000" dirty="0" smtClean="0"/>
              <a:t>“…We </a:t>
            </a:r>
            <a:r>
              <a:rPr lang="en-AU" sz="2000" dirty="0"/>
              <a:t>knew the creation of this government would be regarded by the Nixon administration as an exercise in propaganda. But this reaction was essentially irrelevant. Our goal was to influence public opinion: domestically, where a non-communist government would give us added credibility with the South Vietnamese populace; internationally, where we would be able to compete with Saigon for formal recognition...; and in the United States, where we would enhance our claim of representing the South people, giving the peace movement additional ammunition. The administration’s effort to portray the Saigon regime as an autonomous, legitimate government would now be answered by another Southern government fighting hard in every international forum to establish its own claim to legitimacy. </a:t>
            </a:r>
            <a:r>
              <a:rPr lang="en-AU" sz="2000" b="1" dirty="0"/>
              <a:t>From here on in we would be able to wage full-scale diplomatic warfare</a:t>
            </a:r>
            <a:r>
              <a:rPr lang="en-AU" sz="2000" b="1" dirty="0" smtClean="0"/>
              <a:t>.” </a:t>
            </a:r>
            <a:r>
              <a:rPr lang="en-AU" sz="2000" dirty="0"/>
              <a:t>[emphasis added]</a:t>
            </a:r>
            <a:r>
              <a:rPr lang="en-AU" dirty="0"/>
              <a:t/>
            </a:r>
            <a:br>
              <a:rPr lang="en-AU" dirty="0"/>
            </a:br>
            <a:r>
              <a:rPr lang="en-AU" dirty="0"/>
              <a:t/>
            </a:r>
            <a:br>
              <a:rPr lang="en-AU" dirty="0"/>
            </a:br>
            <a:r>
              <a:rPr lang="en-AU" dirty="0"/>
              <a:t>					Truong </a:t>
            </a:r>
            <a:r>
              <a:rPr lang="en-AU" dirty="0" err="1"/>
              <a:t>Nhu</a:t>
            </a:r>
            <a:r>
              <a:rPr lang="en-AU" dirty="0"/>
              <a:t> Tang, </a:t>
            </a:r>
            <a:r>
              <a:rPr lang="en-AU" i="1" dirty="0"/>
              <a:t>A Vietcong Memoir</a:t>
            </a:r>
            <a:r>
              <a:rPr lang="en-AU" dirty="0"/>
              <a:t>, pp. 146-147</a:t>
            </a:r>
          </a:p>
          <a:p>
            <a:pPr marL="0" indent="0">
              <a:buNone/>
            </a:pPr>
            <a:endParaRPr lang="en-AU" dirty="0"/>
          </a:p>
        </p:txBody>
      </p:sp>
    </p:spTree>
    <p:extLst>
      <p:ext uri="{BB962C8B-B14F-4D97-AF65-F5344CB8AC3E}">
        <p14:creationId xmlns:p14="http://schemas.microsoft.com/office/powerpoint/2010/main" val="41390664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PRG &amp; DRV</a:t>
            </a:r>
            <a:endParaRPr lang="en-AU" dirty="0"/>
          </a:p>
        </p:txBody>
      </p:sp>
      <p:sp>
        <p:nvSpPr>
          <p:cNvPr id="3" name="Content Placeholder 2"/>
          <p:cNvSpPr>
            <a:spLocks noGrp="1"/>
          </p:cNvSpPr>
          <p:nvPr>
            <p:ph idx="1"/>
          </p:nvPr>
        </p:nvSpPr>
        <p:spPr/>
        <p:txBody>
          <a:bodyPr/>
          <a:lstStyle/>
          <a:p>
            <a:r>
              <a:rPr lang="en-AU" dirty="0" smtClean="0"/>
              <a:t>Tensions </a:t>
            </a:r>
            <a:r>
              <a:rPr lang="en-AU" dirty="0"/>
              <a:t>came to a head at the end of 1971 when the PRG leadership was ‘invited’ to a three month conference on Marxism-Leninism. </a:t>
            </a:r>
            <a:endParaRPr lang="en-AU" dirty="0" smtClean="0"/>
          </a:p>
          <a:p>
            <a:r>
              <a:rPr lang="en-AU" dirty="0" smtClean="0"/>
              <a:t>Troubles </a:t>
            </a:r>
            <a:r>
              <a:rPr lang="en-AU" dirty="0"/>
              <a:t>were eased later as </a:t>
            </a:r>
            <a:r>
              <a:rPr lang="en-AU" dirty="0" smtClean="0"/>
              <a:t>DRV leaders </a:t>
            </a:r>
            <a:r>
              <a:rPr lang="en-AU" dirty="0"/>
              <a:t>from the </a:t>
            </a:r>
            <a:r>
              <a:rPr lang="en-AU" dirty="0" smtClean="0"/>
              <a:t>Workers’ </a:t>
            </a:r>
            <a:r>
              <a:rPr lang="en-AU" dirty="0"/>
              <a:t>Party showed respect for the PRG and their role in the conflict; </a:t>
            </a:r>
            <a:endParaRPr lang="en-AU" dirty="0" smtClean="0"/>
          </a:p>
          <a:p>
            <a:r>
              <a:rPr lang="en-AU" dirty="0" smtClean="0"/>
              <a:t>‘</a:t>
            </a:r>
            <a:r>
              <a:rPr lang="en-AU" dirty="0"/>
              <a:t>the heart of the alliance was undeniably sound – we assured ourselves of that.’</a:t>
            </a:r>
          </a:p>
          <a:p>
            <a:pPr marL="0" indent="0" algn="r">
              <a:buNone/>
            </a:pPr>
            <a:r>
              <a:rPr lang="en-AU" dirty="0"/>
              <a:t>Truong, </a:t>
            </a:r>
            <a:r>
              <a:rPr lang="en-AU" i="1" dirty="0" smtClean="0"/>
              <a:t>A Vietcong Memoir, </a:t>
            </a:r>
            <a:r>
              <a:rPr lang="en-AU" dirty="0" smtClean="0"/>
              <a:t>p</a:t>
            </a:r>
            <a:r>
              <a:rPr lang="en-AU" dirty="0"/>
              <a:t>. 198</a:t>
            </a:r>
          </a:p>
          <a:p>
            <a:pPr marL="0" indent="0">
              <a:buNone/>
            </a:pPr>
            <a:endParaRPr lang="en-AU" dirty="0"/>
          </a:p>
        </p:txBody>
      </p:sp>
    </p:spTree>
    <p:extLst>
      <p:ext uri="{BB962C8B-B14F-4D97-AF65-F5344CB8AC3E}">
        <p14:creationId xmlns:p14="http://schemas.microsoft.com/office/powerpoint/2010/main" val="11628433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“Victory”</a:t>
            </a:r>
            <a:endParaRPr lang="en-AU" dirty="0"/>
          </a:p>
        </p:txBody>
      </p:sp>
      <p:sp>
        <p:nvSpPr>
          <p:cNvPr id="3" name="Text Placeholder 2"/>
          <p:cNvSpPr>
            <a:spLocks noGrp="1"/>
          </p:cNvSpPr>
          <p:nvPr>
            <p:ph type="body" idx="1"/>
          </p:nvPr>
        </p:nvSpPr>
        <p:spPr>
          <a:xfrm>
            <a:off x="6895559" y="1053137"/>
            <a:ext cx="4354714" cy="5076496"/>
          </a:xfrm>
        </p:spPr>
        <p:txBody>
          <a:bodyPr>
            <a:normAutofit fontScale="92500"/>
          </a:bodyPr>
          <a:lstStyle/>
          <a:p>
            <a:r>
              <a:rPr lang="en-AU" sz="2200" i="1" cap="none" dirty="0">
                <a:solidFill>
                  <a:schemeClr val="accent1">
                    <a:lumMod val="75000"/>
                  </a:schemeClr>
                </a:solidFill>
              </a:rPr>
              <a:t>My son, I simply cannot understand you. </a:t>
            </a:r>
            <a:endParaRPr lang="en-AU" sz="2200" i="1" cap="none" dirty="0" smtClean="0">
              <a:solidFill>
                <a:schemeClr val="accent1">
                  <a:lumMod val="75000"/>
                </a:schemeClr>
              </a:solidFill>
            </a:endParaRPr>
          </a:p>
          <a:p>
            <a:r>
              <a:rPr lang="en-AU" sz="2200" i="1" cap="none" dirty="0" smtClean="0">
                <a:solidFill>
                  <a:schemeClr val="accent1">
                    <a:lumMod val="75000"/>
                  </a:schemeClr>
                </a:solidFill>
              </a:rPr>
              <a:t>You </a:t>
            </a:r>
            <a:r>
              <a:rPr lang="en-AU" sz="2200" i="1" cap="none" dirty="0">
                <a:solidFill>
                  <a:schemeClr val="accent1">
                    <a:lumMod val="75000"/>
                  </a:schemeClr>
                </a:solidFill>
              </a:rPr>
              <a:t>have abandoned everything. </a:t>
            </a:r>
            <a:endParaRPr lang="en-AU" sz="2200" i="1" cap="none" dirty="0" smtClean="0">
              <a:solidFill>
                <a:schemeClr val="accent1">
                  <a:lumMod val="75000"/>
                </a:schemeClr>
              </a:solidFill>
            </a:endParaRPr>
          </a:p>
          <a:p>
            <a:r>
              <a:rPr lang="en-AU" sz="2200" i="1" cap="none" dirty="0" smtClean="0">
                <a:solidFill>
                  <a:schemeClr val="accent1">
                    <a:lumMod val="75000"/>
                  </a:schemeClr>
                </a:solidFill>
              </a:rPr>
              <a:t>A </a:t>
            </a:r>
            <a:r>
              <a:rPr lang="en-AU" sz="2200" i="1" cap="none" dirty="0">
                <a:solidFill>
                  <a:schemeClr val="accent1">
                    <a:lumMod val="75000"/>
                  </a:schemeClr>
                </a:solidFill>
              </a:rPr>
              <a:t>good family, happiness, wealth – to follow the Communists. </a:t>
            </a:r>
            <a:endParaRPr lang="en-AU" sz="2200" i="1" cap="none" dirty="0" smtClean="0">
              <a:solidFill>
                <a:schemeClr val="accent1">
                  <a:lumMod val="75000"/>
                </a:schemeClr>
              </a:solidFill>
            </a:endParaRPr>
          </a:p>
          <a:p>
            <a:r>
              <a:rPr lang="en-AU" sz="2200" i="1" cap="none" dirty="0" smtClean="0">
                <a:solidFill>
                  <a:schemeClr val="accent1">
                    <a:lumMod val="75000"/>
                  </a:schemeClr>
                </a:solidFill>
              </a:rPr>
              <a:t>They </a:t>
            </a:r>
            <a:r>
              <a:rPr lang="en-AU" sz="2200" i="1" cap="none" dirty="0">
                <a:solidFill>
                  <a:schemeClr val="accent1">
                    <a:lumMod val="75000"/>
                  </a:schemeClr>
                </a:solidFill>
              </a:rPr>
              <a:t>will never return to you a particle of the things you have left. You will see. </a:t>
            </a:r>
            <a:endParaRPr lang="en-AU" sz="2200" i="1" cap="none" dirty="0" smtClean="0">
              <a:solidFill>
                <a:schemeClr val="accent1">
                  <a:lumMod val="75000"/>
                </a:schemeClr>
              </a:solidFill>
            </a:endParaRPr>
          </a:p>
          <a:p>
            <a:r>
              <a:rPr lang="en-AU" sz="2200" i="1" cap="none" dirty="0" smtClean="0">
                <a:solidFill>
                  <a:schemeClr val="accent1">
                    <a:lumMod val="75000"/>
                  </a:schemeClr>
                </a:solidFill>
              </a:rPr>
              <a:t>They </a:t>
            </a:r>
            <a:r>
              <a:rPr lang="en-AU" sz="2200" i="1" cap="none" dirty="0">
                <a:solidFill>
                  <a:schemeClr val="accent1">
                    <a:lumMod val="75000"/>
                  </a:schemeClr>
                </a:solidFill>
              </a:rPr>
              <a:t>will betray you, and you will suffer your entire life</a:t>
            </a:r>
            <a:r>
              <a:rPr lang="en-AU" sz="2200" i="1" cap="none" dirty="0" smtClean="0">
                <a:solidFill>
                  <a:schemeClr val="accent1">
                    <a:lumMod val="75000"/>
                  </a:schemeClr>
                </a:solidFill>
              </a:rPr>
              <a:t>.</a:t>
            </a:r>
          </a:p>
          <a:p>
            <a:r>
              <a:rPr lang="en-AU" sz="2200" i="1" cap="none" dirty="0">
                <a:solidFill>
                  <a:schemeClr val="accent1">
                    <a:lumMod val="75000"/>
                  </a:schemeClr>
                </a:solidFill>
              </a:rPr>
              <a:t/>
            </a:r>
            <a:br>
              <a:rPr lang="en-AU" sz="2200" i="1" cap="none" dirty="0">
                <a:solidFill>
                  <a:schemeClr val="accent1">
                    <a:lumMod val="75000"/>
                  </a:schemeClr>
                </a:solidFill>
              </a:rPr>
            </a:br>
            <a:r>
              <a:rPr lang="en-AU" sz="1700" cap="none" dirty="0" smtClean="0">
                <a:solidFill>
                  <a:schemeClr val="accent1">
                    <a:lumMod val="75000"/>
                  </a:schemeClr>
                </a:solidFill>
              </a:rPr>
              <a:t>Last </a:t>
            </a:r>
            <a:r>
              <a:rPr lang="en-AU" sz="1700" cap="none" dirty="0">
                <a:solidFill>
                  <a:schemeClr val="accent1">
                    <a:lumMod val="75000"/>
                  </a:schemeClr>
                </a:solidFill>
              </a:rPr>
              <a:t>words spoken to Truong </a:t>
            </a:r>
            <a:r>
              <a:rPr lang="en-AU" sz="1700" cap="none" dirty="0" err="1">
                <a:solidFill>
                  <a:schemeClr val="accent1">
                    <a:lumMod val="75000"/>
                  </a:schemeClr>
                </a:solidFill>
              </a:rPr>
              <a:t>Nhu</a:t>
            </a:r>
            <a:r>
              <a:rPr lang="en-AU" sz="1700" cap="none" dirty="0">
                <a:solidFill>
                  <a:schemeClr val="accent1">
                    <a:lumMod val="75000"/>
                  </a:schemeClr>
                </a:solidFill>
              </a:rPr>
              <a:t> Tang by his father (in 1967) (p. 260)</a:t>
            </a:r>
          </a:p>
          <a:p>
            <a:endParaRPr lang="en-AU" dirty="0"/>
          </a:p>
        </p:txBody>
      </p:sp>
    </p:spTree>
    <p:extLst>
      <p:ext uri="{BB962C8B-B14F-4D97-AF65-F5344CB8AC3E}">
        <p14:creationId xmlns:p14="http://schemas.microsoft.com/office/powerpoint/2010/main" val="3414881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Saigon, May 1975</a:t>
            </a:r>
            <a:endParaRPr lang="en-AU" dirty="0"/>
          </a:p>
        </p:txBody>
      </p:sp>
      <p:sp>
        <p:nvSpPr>
          <p:cNvPr id="3" name="Content Placeholder 2"/>
          <p:cNvSpPr>
            <a:spLocks noGrp="1"/>
          </p:cNvSpPr>
          <p:nvPr>
            <p:ph idx="1"/>
          </p:nvPr>
        </p:nvSpPr>
        <p:spPr/>
        <p:txBody>
          <a:bodyPr/>
          <a:lstStyle/>
          <a:p>
            <a:pPr marL="0" indent="0">
              <a:buNone/>
            </a:pPr>
            <a:r>
              <a:rPr lang="en-AU" dirty="0"/>
              <a:t>“I was aware that there was hardly a person there whose joy was not mixed with sorrow or who did not see his own sacrifice as part of the immense suffering of the entire people, North and South</a:t>
            </a:r>
            <a:r>
              <a:rPr lang="en-AU" dirty="0" smtClean="0"/>
              <a:t>.”</a:t>
            </a:r>
          </a:p>
          <a:p>
            <a:pPr marL="0" indent="0">
              <a:buNone/>
            </a:pPr>
            <a:r>
              <a:rPr lang="en-AU" dirty="0"/>
              <a:t/>
            </a:r>
            <a:br>
              <a:rPr lang="en-AU" dirty="0"/>
            </a:br>
            <a:r>
              <a:rPr lang="en-AU" dirty="0"/>
              <a:t>				Truong </a:t>
            </a:r>
            <a:r>
              <a:rPr lang="en-AU" dirty="0" err="1"/>
              <a:t>Nhu</a:t>
            </a:r>
            <a:r>
              <a:rPr lang="en-AU" dirty="0"/>
              <a:t> Tang, </a:t>
            </a:r>
            <a:r>
              <a:rPr lang="en-AU" i="1" dirty="0"/>
              <a:t>A Vietcong Memoir</a:t>
            </a:r>
            <a:r>
              <a:rPr lang="en-AU" dirty="0"/>
              <a:t>, p. 262</a:t>
            </a:r>
          </a:p>
          <a:p>
            <a:pPr marL="0" indent="0">
              <a:buNone/>
            </a:pPr>
            <a:endParaRPr lang="en-AU" dirty="0"/>
          </a:p>
        </p:txBody>
      </p:sp>
    </p:spTree>
    <p:extLst>
      <p:ext uri="{BB962C8B-B14F-4D97-AF65-F5344CB8AC3E}">
        <p14:creationId xmlns:p14="http://schemas.microsoft.com/office/powerpoint/2010/main" val="35300788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Victory Parade, </a:t>
            </a:r>
            <a:r>
              <a:rPr lang="en-AU" dirty="0"/>
              <a:t>15 May 1975</a:t>
            </a:r>
          </a:p>
        </p:txBody>
      </p:sp>
      <p:sp>
        <p:nvSpPr>
          <p:cNvPr id="3" name="Content Placeholder 2"/>
          <p:cNvSpPr>
            <a:spLocks noGrp="1"/>
          </p:cNvSpPr>
          <p:nvPr>
            <p:ph idx="1"/>
          </p:nvPr>
        </p:nvSpPr>
        <p:spPr>
          <a:xfrm>
            <a:off x="460354" y="2603500"/>
            <a:ext cx="11155680" cy="3727932"/>
          </a:xfrm>
        </p:spPr>
        <p:txBody>
          <a:bodyPr>
            <a:normAutofit/>
          </a:bodyPr>
          <a:lstStyle/>
          <a:p>
            <a:pPr marL="0" indent="0">
              <a:buNone/>
            </a:pPr>
            <a:r>
              <a:rPr lang="en-AU" dirty="0"/>
              <a:t>The victory celebrations were held on 15 May 1975, watched by at least half a million spectators, and with leaders from Northern government, Workers’ Party and armed forces, with members of the PRG and NLF. </a:t>
            </a:r>
          </a:p>
          <a:p>
            <a:pPr marL="0" indent="0">
              <a:buNone/>
            </a:pPr>
            <a:r>
              <a:rPr lang="en-AU" sz="2400" dirty="0" smtClean="0"/>
              <a:t>“</a:t>
            </a:r>
            <a:r>
              <a:rPr lang="en-AU" sz="2400" dirty="0"/>
              <a:t>Only the American imperialists have been defeated. All Vietnamese are the victors. Anyone with Vietnamese blood should take pride in this common victory of the whole nation. You, the people of Saigon, are now the masters of your own city.”</a:t>
            </a:r>
          </a:p>
          <a:p>
            <a:pPr marL="0" indent="0" algn="r">
              <a:buNone/>
            </a:pPr>
            <a:r>
              <a:rPr lang="en-AU" dirty="0"/>
              <a:t>Pham Hung, Workers’ Party, 15 May, 1975</a:t>
            </a:r>
            <a:br>
              <a:rPr lang="en-AU" dirty="0"/>
            </a:br>
            <a:r>
              <a:rPr lang="en-AU" dirty="0"/>
              <a:t>Truong </a:t>
            </a:r>
            <a:r>
              <a:rPr lang="en-AU" dirty="0" err="1"/>
              <a:t>Nhu</a:t>
            </a:r>
            <a:r>
              <a:rPr lang="en-AU" dirty="0"/>
              <a:t> Tang, </a:t>
            </a:r>
            <a:r>
              <a:rPr lang="en-AU" i="1" dirty="0"/>
              <a:t>A Vietcong Memoir</a:t>
            </a:r>
            <a:r>
              <a:rPr lang="en-AU" dirty="0"/>
              <a:t>, p. 262</a:t>
            </a:r>
          </a:p>
          <a:p>
            <a:pPr marL="0" indent="0">
              <a:buNone/>
            </a:pPr>
            <a:endParaRPr lang="en-AU" dirty="0"/>
          </a:p>
        </p:txBody>
      </p:sp>
    </p:spTree>
    <p:extLst>
      <p:ext uri="{BB962C8B-B14F-4D97-AF65-F5344CB8AC3E}">
        <p14:creationId xmlns:p14="http://schemas.microsoft.com/office/powerpoint/2010/main" val="15232597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‘It smells like … victory …’ </a:t>
            </a:r>
            <a:r>
              <a:rPr lang="en-AU" sz="2400" dirty="0" smtClean="0"/>
              <a:t>[1]</a:t>
            </a:r>
            <a:endParaRPr lang="en-AU" dirty="0"/>
          </a:p>
        </p:txBody>
      </p:sp>
      <p:sp>
        <p:nvSpPr>
          <p:cNvPr id="3" name="Content Placeholder 2"/>
          <p:cNvSpPr>
            <a:spLocks noGrp="1"/>
          </p:cNvSpPr>
          <p:nvPr>
            <p:ph idx="1"/>
          </p:nvPr>
        </p:nvSpPr>
        <p:spPr>
          <a:xfrm>
            <a:off x="889175" y="2427890"/>
            <a:ext cx="10871899" cy="4042278"/>
          </a:xfrm>
        </p:spPr>
        <p:txBody>
          <a:bodyPr>
            <a:normAutofit/>
          </a:bodyPr>
          <a:lstStyle/>
          <a:p>
            <a:pPr marL="0" indent="0">
              <a:buNone/>
            </a:pPr>
            <a:r>
              <a:rPr lang="en-AU" sz="2800" dirty="0" smtClean="0"/>
              <a:t>“</a:t>
            </a:r>
            <a:r>
              <a:rPr lang="en-AU" dirty="0" smtClean="0"/>
              <a:t>With </a:t>
            </a:r>
            <a:r>
              <a:rPr lang="en-AU" dirty="0"/>
              <a:t>this, the parades began. First the mass organizations filed by, the youth, students, workers, Buddhists, Catholics, representatives of every group and stratum in the city. Above their smiles waved the flags of both the Northern republic and the South’s proud new government. Portraits of Ho swung down the street, sprinkled among thousands of pennants and </a:t>
            </a:r>
            <a:r>
              <a:rPr lang="en-AU" dirty="0" err="1"/>
              <a:t>banderoles</a:t>
            </a:r>
            <a:r>
              <a:rPr lang="en-AU" dirty="0"/>
              <a:t> proclaiming “Nothing Is More Precious Than Independence and Liberty” . . . “Long Live Chairman Ho” . . . “Unity, Unity, Great Unity” . . . and also “Glory to Marxism-Leninism” and “Glory to the Workers’ Party of Vietnam”.</a:t>
            </a:r>
          </a:p>
          <a:p>
            <a:pPr marL="0" indent="0">
              <a:buNone/>
            </a:pPr>
            <a:r>
              <a:rPr lang="en-AU" dirty="0"/>
              <a:t>Then the military units came in sight, troops from every North Vietnamese Army outfit, all of them wearing distinctive new olive-coloured pith helmets. Tank squadrons, antiaircraft batteries and artillery rumbled by, as did sleek, murderous-looking Soviet missiles. All the while, air force overflights shook the dais, adding their din to the martial and patriotic music of the bands</a:t>
            </a:r>
            <a:r>
              <a:rPr lang="en-AU" dirty="0" smtClean="0"/>
              <a:t>.</a:t>
            </a:r>
          </a:p>
          <a:p>
            <a:pPr marL="0" indent="0" algn="r">
              <a:buNone/>
            </a:pPr>
            <a:r>
              <a:rPr lang="en-AU" dirty="0" smtClean="0"/>
              <a:t>[</a:t>
            </a:r>
            <a:r>
              <a:rPr lang="en-AU" dirty="0" err="1" smtClean="0"/>
              <a:t>cont</a:t>
            </a:r>
            <a:r>
              <a:rPr lang="en-AU" dirty="0" smtClean="0"/>
              <a:t>…]</a:t>
            </a:r>
            <a:endParaRPr lang="en-AU" dirty="0"/>
          </a:p>
          <a:p>
            <a:pPr marL="0" indent="0">
              <a:buNone/>
            </a:pPr>
            <a:endParaRPr lang="en-AU" dirty="0"/>
          </a:p>
        </p:txBody>
      </p:sp>
    </p:spTree>
    <p:extLst>
      <p:ext uri="{BB962C8B-B14F-4D97-AF65-F5344CB8AC3E}">
        <p14:creationId xmlns:p14="http://schemas.microsoft.com/office/powerpoint/2010/main" val="41441803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‘It smells like … victory …’ </a:t>
            </a:r>
            <a:r>
              <a:rPr lang="en-AU" sz="2400" dirty="0" smtClean="0"/>
              <a:t>[2]</a:t>
            </a:r>
            <a:endParaRPr lang="en-AU" dirty="0"/>
          </a:p>
        </p:txBody>
      </p:sp>
      <p:sp>
        <p:nvSpPr>
          <p:cNvPr id="3" name="Content Placeholder 2"/>
          <p:cNvSpPr>
            <a:spLocks noGrp="1"/>
          </p:cNvSpPr>
          <p:nvPr>
            <p:ph idx="1"/>
          </p:nvPr>
        </p:nvSpPr>
        <p:spPr>
          <a:xfrm>
            <a:off x="889175" y="2427890"/>
            <a:ext cx="10871899" cy="3288548"/>
          </a:xfrm>
        </p:spPr>
        <p:txBody>
          <a:bodyPr>
            <a:normAutofit/>
          </a:bodyPr>
          <a:lstStyle/>
          <a:p>
            <a:pPr marL="0" indent="0">
              <a:buNone/>
            </a:pPr>
            <a:r>
              <a:rPr lang="en-AU" sz="2800" dirty="0" smtClean="0"/>
              <a:t>“… </a:t>
            </a:r>
            <a:r>
              <a:rPr lang="en-AU" dirty="0" smtClean="0"/>
              <a:t>At </a:t>
            </a:r>
            <a:r>
              <a:rPr lang="en-AU" dirty="0"/>
              <a:t>last, when our patience had almost broken, the Vietcong units finally appeared. They came marching down the street, several straggling companies, looking unkempt and ragtag after the display that had preceded them. Above their heads flew a red flag with a single yellow star – the flag of the Democratic Republic of North Vietnam.</a:t>
            </a:r>
          </a:p>
          <a:p>
            <a:pPr marL="0" indent="0">
              <a:buNone/>
            </a:pPr>
            <a:r>
              <a:rPr lang="en-AU" dirty="0"/>
              <a:t>Seeing this, I experienced almost a physical shock. Turning to Van Tien Dung, who was then standing next to me, I asked quietly, “Where are our divisions one, three, five, seven and nine?”</a:t>
            </a:r>
          </a:p>
          <a:p>
            <a:pPr marL="0" indent="0" algn="r">
              <a:buNone/>
            </a:pPr>
            <a:r>
              <a:rPr lang="en-AU" dirty="0" smtClean="0"/>
              <a:t> [</a:t>
            </a:r>
            <a:r>
              <a:rPr lang="en-AU" dirty="0" err="1" smtClean="0"/>
              <a:t>cont</a:t>
            </a:r>
            <a:r>
              <a:rPr lang="en-AU" dirty="0" smtClean="0"/>
              <a:t>…]</a:t>
            </a:r>
            <a:endParaRPr lang="en-AU" dirty="0"/>
          </a:p>
          <a:p>
            <a:pPr marL="0" indent="0">
              <a:buNone/>
            </a:pPr>
            <a:endParaRPr lang="en-AU" dirty="0"/>
          </a:p>
        </p:txBody>
      </p:sp>
    </p:spTree>
    <p:extLst>
      <p:ext uri="{BB962C8B-B14F-4D97-AF65-F5344CB8AC3E}">
        <p14:creationId xmlns:p14="http://schemas.microsoft.com/office/powerpoint/2010/main" val="38957465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‘It smells like … victory …’ </a:t>
            </a:r>
            <a:r>
              <a:rPr lang="en-AU" sz="2400" dirty="0" smtClean="0"/>
              <a:t>[3]</a:t>
            </a:r>
            <a:endParaRPr lang="en-AU" dirty="0"/>
          </a:p>
        </p:txBody>
      </p:sp>
      <p:sp>
        <p:nvSpPr>
          <p:cNvPr id="3" name="Content Placeholder 2"/>
          <p:cNvSpPr>
            <a:spLocks noGrp="1"/>
          </p:cNvSpPr>
          <p:nvPr>
            <p:ph idx="1"/>
          </p:nvPr>
        </p:nvSpPr>
        <p:spPr>
          <a:xfrm>
            <a:off x="889175" y="2427890"/>
            <a:ext cx="10871899" cy="4042278"/>
          </a:xfrm>
        </p:spPr>
        <p:txBody>
          <a:bodyPr>
            <a:normAutofit/>
          </a:bodyPr>
          <a:lstStyle/>
          <a:p>
            <a:pPr marL="0" indent="0">
              <a:buNone/>
            </a:pPr>
            <a:r>
              <a:rPr lang="en-AU" sz="2800" dirty="0" smtClean="0"/>
              <a:t>“… </a:t>
            </a:r>
            <a:r>
              <a:rPr lang="en-AU" dirty="0" smtClean="0"/>
              <a:t>Dung stared at me a moment, then replied with equal deliberateness: “The army has already been unified.” As he pronounced these words, the corners of his mouth curled up in a slight smile.</a:t>
            </a:r>
          </a:p>
          <a:p>
            <a:pPr marL="0" indent="0">
              <a:buNone/>
            </a:pPr>
            <a:r>
              <a:rPr lang="en-AU" dirty="0" smtClean="0"/>
              <a:t>“Since when?” I demanded. “There’s been no decision about anything like that.”</a:t>
            </a:r>
          </a:p>
          <a:p>
            <a:pPr marL="0" indent="0">
              <a:buNone/>
            </a:pPr>
            <a:r>
              <a:rPr lang="en-AU" dirty="0" smtClean="0"/>
              <a:t>Without answering, Dung slowly turned his eyes back to the street, unable to suppress is sardonic expression, although he must have known it was conveying too much. A feeling of distaste for this whole affair began to come over me – not to mention premonitions I did not want to entertain.”</a:t>
            </a:r>
          </a:p>
          <a:p>
            <a:pPr marL="0" indent="0" algn="r">
              <a:buNone/>
            </a:pPr>
            <a:r>
              <a:rPr lang="en-AU" dirty="0" smtClean="0"/>
              <a:t>Truong </a:t>
            </a:r>
            <a:r>
              <a:rPr lang="en-AU" dirty="0" err="1" smtClean="0"/>
              <a:t>Nhu</a:t>
            </a:r>
            <a:r>
              <a:rPr lang="en-AU" dirty="0" smtClean="0"/>
              <a:t> Tang, </a:t>
            </a:r>
            <a:r>
              <a:rPr lang="en-AU" i="1" dirty="0" smtClean="0"/>
              <a:t>A Vietcong Memoir</a:t>
            </a:r>
            <a:r>
              <a:rPr lang="en-AU" dirty="0" smtClean="0"/>
              <a:t>, pp. 264-265</a:t>
            </a:r>
          </a:p>
          <a:p>
            <a:pPr marL="0" indent="0">
              <a:buNone/>
            </a:pPr>
            <a:endParaRPr lang="en-AU" dirty="0"/>
          </a:p>
        </p:txBody>
      </p:sp>
    </p:spTree>
    <p:extLst>
      <p:ext uri="{BB962C8B-B14F-4D97-AF65-F5344CB8AC3E}">
        <p14:creationId xmlns:p14="http://schemas.microsoft.com/office/powerpoint/2010/main" val="1241730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20"/>
            <a:ext cx="9311763" cy="728480"/>
          </a:xfrm>
        </p:spPr>
        <p:txBody>
          <a:bodyPr/>
          <a:lstStyle/>
          <a:p>
            <a:r>
              <a:rPr lang="en-AU" dirty="0" smtClean="0"/>
              <a:t>Last rites for the Southern revolutionaries</a:t>
            </a:r>
            <a:endParaRPr lang="en-AU" dirty="0"/>
          </a:p>
        </p:txBody>
      </p:sp>
      <p:sp>
        <p:nvSpPr>
          <p:cNvPr id="3" name="Content Placeholder 2"/>
          <p:cNvSpPr>
            <a:spLocks noGrp="1"/>
          </p:cNvSpPr>
          <p:nvPr>
            <p:ph idx="1"/>
          </p:nvPr>
        </p:nvSpPr>
        <p:spPr>
          <a:xfrm>
            <a:off x="1154954" y="2603499"/>
            <a:ext cx="10404442" cy="3935323"/>
          </a:xfrm>
        </p:spPr>
        <p:txBody>
          <a:bodyPr>
            <a:normAutofit/>
          </a:bodyPr>
          <a:lstStyle/>
          <a:p>
            <a:pPr marL="0" indent="0">
              <a:buNone/>
            </a:pPr>
            <a:r>
              <a:rPr lang="en-AU" dirty="0"/>
              <a:t>But as the weeks slid by, it became impossible to shut our eyes to the emerging arrogance and disdain of our Party staff cadres – almost as if they believed that they were the conquerors and we the vanquished</a:t>
            </a:r>
            <a:r>
              <a:rPr lang="en-AU" dirty="0" smtClean="0"/>
              <a:t>.</a:t>
            </a:r>
          </a:p>
          <a:p>
            <a:pPr marL="0" indent="0" algn="r">
              <a:buNone/>
            </a:pPr>
            <a:r>
              <a:rPr lang="en-AU" dirty="0" smtClean="0"/>
              <a:t>				Truong </a:t>
            </a:r>
            <a:r>
              <a:rPr lang="en-AU" dirty="0" err="1" smtClean="0"/>
              <a:t>Nhu</a:t>
            </a:r>
            <a:r>
              <a:rPr lang="en-AU" dirty="0" smtClean="0"/>
              <a:t> Tang, </a:t>
            </a:r>
            <a:r>
              <a:rPr lang="en-AU" i="1" dirty="0" smtClean="0"/>
              <a:t>A Vietcong Memoir, </a:t>
            </a:r>
            <a:r>
              <a:rPr lang="en-AU" dirty="0" smtClean="0"/>
              <a:t>p. 266</a:t>
            </a:r>
          </a:p>
          <a:p>
            <a:pPr marL="0" indent="0" algn="r">
              <a:buNone/>
            </a:pPr>
            <a:endParaRPr lang="en-AU" dirty="0" smtClean="0"/>
          </a:p>
          <a:p>
            <a:pPr marL="0" indent="0">
              <a:buNone/>
            </a:pPr>
            <a:r>
              <a:rPr lang="en-AU" dirty="0" smtClean="0"/>
              <a:t>About </a:t>
            </a:r>
            <a:r>
              <a:rPr lang="en-AU" dirty="0"/>
              <a:t>thirty of us were present, from the Front, the PRG ministries and the Alliance. We ate without tasting, and we heard without listening as some revolutionary music was cranked out by a sad little band </a:t>
            </a:r>
            <a:r>
              <a:rPr lang="en-AU" dirty="0" err="1"/>
              <a:t>Tho</a:t>
            </a:r>
            <a:r>
              <a:rPr lang="en-AU" dirty="0"/>
              <a:t> had dredged up from somewhere. We even managed to choke out a few of the old combatants’ songs. But there was no way to swallow the gall in our mouths or to shrug off the shroud that had settled on our souls. We knew finally that we have well and truly been sold</a:t>
            </a:r>
            <a:r>
              <a:rPr lang="en-AU" dirty="0" smtClean="0"/>
              <a:t>.</a:t>
            </a:r>
          </a:p>
          <a:p>
            <a:pPr marL="0" indent="0" algn="r">
              <a:buNone/>
            </a:pPr>
            <a:r>
              <a:rPr lang="en-AU" dirty="0" smtClean="0"/>
              <a:t>				Truong </a:t>
            </a:r>
            <a:r>
              <a:rPr lang="en-AU" dirty="0" err="1" smtClean="0"/>
              <a:t>Nhu</a:t>
            </a:r>
            <a:r>
              <a:rPr lang="en-AU" dirty="0" smtClean="0"/>
              <a:t> Tang, </a:t>
            </a:r>
            <a:r>
              <a:rPr lang="en-AU" i="1" dirty="0" smtClean="0"/>
              <a:t>A Vietcong Memoir, </a:t>
            </a:r>
            <a:r>
              <a:rPr lang="en-AU" dirty="0" smtClean="0"/>
              <a:t>p. 270</a:t>
            </a:r>
          </a:p>
          <a:p>
            <a:pPr marL="0" indent="0">
              <a:buNone/>
            </a:pPr>
            <a:endParaRPr lang="en-AU" dirty="0"/>
          </a:p>
          <a:p>
            <a:endParaRPr lang="en-AU" dirty="0"/>
          </a:p>
        </p:txBody>
      </p:sp>
    </p:spTree>
    <p:extLst>
      <p:ext uri="{BB962C8B-B14F-4D97-AF65-F5344CB8AC3E}">
        <p14:creationId xmlns:p14="http://schemas.microsoft.com/office/powerpoint/2010/main" val="37890335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111</TotalTime>
  <Words>2414</Words>
  <Application>Microsoft Office PowerPoint</Application>
  <PresentationFormat>Widescreen</PresentationFormat>
  <Paragraphs>129</Paragraphs>
  <Slides>28</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Century Gothic</vt:lpstr>
      <vt:lpstr>Wingdings 3</vt:lpstr>
      <vt:lpstr>Ion Boardroom</vt:lpstr>
      <vt:lpstr>‘The American War: Vietnamese perspectives on the 30 year War in Indo-China’</vt:lpstr>
      <vt:lpstr>The underlying goal for Ho Chi Minh was always Vietnamese independence. </vt:lpstr>
      <vt:lpstr>Vietnam has been ‘socialist’ for centuries</vt:lpstr>
      <vt:lpstr>Culture unites Vietnam</vt:lpstr>
      <vt:lpstr>Democracy &amp; education leads to a virtuous citizenry</vt:lpstr>
      <vt:lpstr>Confucianism</vt:lpstr>
      <vt:lpstr>‘Do unto others…’</vt:lpstr>
      <vt:lpstr>HCM &amp; Marxism-Leninism</vt:lpstr>
      <vt:lpstr>Vietnamese communism</vt:lpstr>
      <vt:lpstr>HCM: from patriot to communist</vt:lpstr>
      <vt:lpstr>Founding of the National Liberation Front </vt:lpstr>
      <vt:lpstr>Context: 1958 – Ngo Dinh Diem</vt:lpstr>
      <vt:lpstr>A revolutionary awakes</vt:lpstr>
      <vt:lpstr>The first ‘VC’</vt:lpstr>
      <vt:lpstr>PowerPoint Presentation</vt:lpstr>
      <vt:lpstr>Objectives of NLF</vt:lpstr>
      <vt:lpstr>“Liberate the South”</vt:lpstr>
      <vt:lpstr>The Political War: Vietnamization &amp; PRG</vt:lpstr>
      <vt:lpstr>Provisional Revolutionary Government</vt:lpstr>
      <vt:lpstr>Diplomatic warfare</vt:lpstr>
      <vt:lpstr>PRG &amp; DRV</vt:lpstr>
      <vt:lpstr>“Victory”</vt:lpstr>
      <vt:lpstr>Saigon, May 1975</vt:lpstr>
      <vt:lpstr>Victory Parade, 15 May 1975</vt:lpstr>
      <vt:lpstr>‘It smells like … victory …’ [1]</vt:lpstr>
      <vt:lpstr>‘It smells like … victory …’ [2]</vt:lpstr>
      <vt:lpstr>‘It smells like … victory …’ [3]</vt:lpstr>
      <vt:lpstr>Last rites for the Southern revolutionaries</vt:lpstr>
    </vt:vector>
  </TitlesOfParts>
  <Company>Immanuel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American War: Vietnamese perspectives on the 30 year War in Indo-China’</dc:title>
  <dc:creator>Brendan Toohey</dc:creator>
  <cp:lastModifiedBy>Brendan Toohey</cp:lastModifiedBy>
  <cp:revision>17</cp:revision>
  <dcterms:created xsi:type="dcterms:W3CDTF">2017-08-24T12:05:04Z</dcterms:created>
  <dcterms:modified xsi:type="dcterms:W3CDTF">2017-08-24T15:20:15Z</dcterms:modified>
</cp:coreProperties>
</file>